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64" r:id="rId3"/>
    <p:sldId id="265" r:id="rId4"/>
    <p:sldId id="266" r:id="rId5"/>
    <p:sldId id="268" r:id="rId6"/>
    <p:sldId id="267" r:id="rId7"/>
    <p:sldId id="270" r:id="rId8"/>
    <p:sldId id="271" r:id="rId9"/>
    <p:sldId id="272" r:id="rId10"/>
  </p:sldIdLst>
  <p:sldSz cx="18000663" cy="44999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ABC5"/>
    <a:srgbClr val="EFF3F7"/>
    <a:srgbClr val="002D5F"/>
    <a:srgbClr val="1760A1"/>
    <a:srgbClr val="CC5700"/>
    <a:srgbClr val="FF9900"/>
    <a:srgbClr val="616295"/>
    <a:srgbClr val="F8B1B8"/>
    <a:srgbClr val="3D4176"/>
    <a:srgbClr val="F48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4660"/>
  </p:normalViewPr>
  <p:slideViewPr>
    <p:cSldViewPr snapToGrid="0">
      <p:cViewPr varScale="1">
        <p:scale>
          <a:sx n="18" d="100"/>
          <a:sy n="18" d="100"/>
        </p:scale>
        <p:origin x="3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F801D-AF1D-45CF-9660-80745DDAF7D2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0544BC0-14A3-4259-8E0C-0B2C4471B815}" type="pres">
      <dgm:prSet presAssocID="{380F801D-AF1D-45CF-9660-80745DDAF7D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FA55B69-C848-4B25-A2FA-D0F5496E1C2D}" type="presOf" srcId="{380F801D-AF1D-45CF-9660-80745DDAF7D2}" destId="{A0544BC0-14A3-4259-8E0C-0B2C4471B815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10C0BE-780A-46E4-9814-2EAF0E8D449A}" type="doc">
      <dgm:prSet loTypeId="urn:microsoft.com/office/officeart/2005/8/layout/arrow4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6B24EFED-FBB1-4C00-B71B-7AE94BCCA209}">
      <dgm:prSet phldrT="[文字]"/>
      <dgm:spPr/>
      <dgm:t>
        <a:bodyPr/>
        <a:lstStyle/>
        <a:p>
          <a:pPr>
            <a:buFont typeface="+mj-lt"/>
            <a:buAutoNum type="arabicPeriod"/>
          </a:pP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雲端與本地端混合環境</a:t>
          </a:r>
          <a:endParaRPr lang="zh-TW" altLang="en-US" dirty="0"/>
        </a:p>
      </dgm:t>
    </dgm:pt>
    <dgm:pt modelId="{F0D51EF4-C311-4D7E-A6E1-A0E02F654755}" type="parTrans" cxnId="{1C0B6629-DBFC-48DC-96EB-39D9138893B5}">
      <dgm:prSet/>
      <dgm:spPr/>
      <dgm:t>
        <a:bodyPr/>
        <a:lstStyle/>
        <a:p>
          <a:endParaRPr lang="zh-TW" altLang="en-US"/>
        </a:p>
      </dgm:t>
    </dgm:pt>
    <dgm:pt modelId="{33875E1F-1FF7-4607-8288-FD7B3D103E23}" type="sibTrans" cxnId="{1C0B6629-DBFC-48DC-96EB-39D9138893B5}">
      <dgm:prSet/>
      <dgm:spPr/>
      <dgm:t>
        <a:bodyPr/>
        <a:lstStyle/>
        <a:p>
          <a:endParaRPr lang="zh-TW" altLang="en-US"/>
        </a:p>
      </dgm:t>
    </dgm:pt>
    <dgm:pt modelId="{FA5E82DC-022A-4177-B2DD-AD32492CD03D}">
      <dgm:prSet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自動判斷運算平台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CE3DDD8-11C1-44D0-AA32-EA19A09B9A53}" type="parTrans" cxnId="{C7881C60-FAD5-4BC3-9E1A-C50E1087B0E4}">
      <dgm:prSet/>
      <dgm:spPr/>
      <dgm:t>
        <a:bodyPr/>
        <a:lstStyle/>
        <a:p>
          <a:endParaRPr lang="zh-TW" altLang="en-US"/>
        </a:p>
      </dgm:t>
    </dgm:pt>
    <dgm:pt modelId="{FED584D4-ED9A-4E35-A7A9-8C0B28669461}" type="sibTrans" cxnId="{C7881C60-FAD5-4BC3-9E1A-C50E1087B0E4}">
      <dgm:prSet/>
      <dgm:spPr/>
      <dgm:t>
        <a:bodyPr/>
        <a:lstStyle/>
        <a:p>
          <a:endParaRPr lang="zh-TW" altLang="en-US"/>
        </a:p>
      </dgm:t>
    </dgm:pt>
    <dgm:pt modelId="{EE125EC1-5410-410E-B66C-368ED6DF4348}" type="pres">
      <dgm:prSet presAssocID="{7010C0BE-780A-46E4-9814-2EAF0E8D449A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A46F9A0-6EE7-481C-9A0E-4EE9A22A6363}" type="pres">
      <dgm:prSet presAssocID="{6B24EFED-FBB1-4C00-B71B-7AE94BCCA209}" presName="upArrow" presStyleLbl="node1" presStyleIdx="0" presStyleCnt="2"/>
      <dgm:spPr/>
    </dgm:pt>
    <dgm:pt modelId="{08BB8BED-573E-4125-B197-BB7026307ADC}" type="pres">
      <dgm:prSet presAssocID="{6B24EFED-FBB1-4C00-B71B-7AE94BCCA209}" presName="upArrowText" presStyleLbl="revTx" presStyleIdx="0" presStyleCnt="2" custScaleX="122877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B4B01D-6FDE-4999-9AAE-4475AD80089C}" type="pres">
      <dgm:prSet presAssocID="{FA5E82DC-022A-4177-B2DD-AD32492CD03D}" presName="downArrow" presStyleLbl="node1" presStyleIdx="1" presStyleCnt="2"/>
      <dgm:spPr/>
    </dgm:pt>
    <dgm:pt modelId="{A50533EF-D854-47A3-8E38-452C50B07030}" type="pres">
      <dgm:prSet presAssocID="{FA5E82DC-022A-4177-B2DD-AD32492CD03D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881C60-FAD5-4BC3-9E1A-C50E1087B0E4}" srcId="{7010C0BE-780A-46E4-9814-2EAF0E8D449A}" destId="{FA5E82DC-022A-4177-B2DD-AD32492CD03D}" srcOrd="1" destOrd="0" parTransId="{6CE3DDD8-11C1-44D0-AA32-EA19A09B9A53}" sibTransId="{FED584D4-ED9A-4E35-A7A9-8C0B28669461}"/>
    <dgm:cxn modelId="{626529A7-ACAC-459D-BBCB-E83AA705E756}" type="presOf" srcId="{6B24EFED-FBB1-4C00-B71B-7AE94BCCA209}" destId="{08BB8BED-573E-4125-B197-BB7026307ADC}" srcOrd="0" destOrd="0" presId="urn:microsoft.com/office/officeart/2005/8/layout/arrow4"/>
    <dgm:cxn modelId="{1C0B6629-DBFC-48DC-96EB-39D9138893B5}" srcId="{7010C0BE-780A-46E4-9814-2EAF0E8D449A}" destId="{6B24EFED-FBB1-4C00-B71B-7AE94BCCA209}" srcOrd="0" destOrd="0" parTransId="{F0D51EF4-C311-4D7E-A6E1-A0E02F654755}" sibTransId="{33875E1F-1FF7-4607-8288-FD7B3D103E23}"/>
    <dgm:cxn modelId="{FAE2ABFE-3658-4CCF-A338-7239A705574D}" type="presOf" srcId="{FA5E82DC-022A-4177-B2DD-AD32492CD03D}" destId="{A50533EF-D854-47A3-8E38-452C50B07030}" srcOrd="0" destOrd="0" presId="urn:microsoft.com/office/officeart/2005/8/layout/arrow4"/>
    <dgm:cxn modelId="{385FF82E-6AB0-414A-B2E5-3F9763A3CB30}" type="presOf" srcId="{7010C0BE-780A-46E4-9814-2EAF0E8D449A}" destId="{EE125EC1-5410-410E-B66C-368ED6DF4348}" srcOrd="0" destOrd="0" presId="urn:microsoft.com/office/officeart/2005/8/layout/arrow4"/>
    <dgm:cxn modelId="{23B90C52-84F0-4655-866A-D1DA8A13FB62}" type="presParOf" srcId="{EE125EC1-5410-410E-B66C-368ED6DF4348}" destId="{EA46F9A0-6EE7-481C-9A0E-4EE9A22A6363}" srcOrd="0" destOrd="0" presId="urn:microsoft.com/office/officeart/2005/8/layout/arrow4"/>
    <dgm:cxn modelId="{7B4FEC9F-0CBB-482A-831F-A2991A460A97}" type="presParOf" srcId="{EE125EC1-5410-410E-B66C-368ED6DF4348}" destId="{08BB8BED-573E-4125-B197-BB7026307ADC}" srcOrd="1" destOrd="0" presId="urn:microsoft.com/office/officeart/2005/8/layout/arrow4"/>
    <dgm:cxn modelId="{115CB1CB-44C1-4319-A4D1-2A8F6328D1AB}" type="presParOf" srcId="{EE125EC1-5410-410E-B66C-368ED6DF4348}" destId="{C7B4B01D-6FDE-4999-9AAE-4475AD80089C}" srcOrd="2" destOrd="0" presId="urn:microsoft.com/office/officeart/2005/8/layout/arrow4"/>
    <dgm:cxn modelId="{DB91033B-2C92-4006-A448-886B11A09F84}" type="presParOf" srcId="{EE125EC1-5410-410E-B66C-368ED6DF4348}" destId="{A50533EF-D854-47A3-8E38-452C50B07030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E4AD58-4317-4776-AD5E-D0660B512472}" type="doc">
      <dgm:prSet loTypeId="urn:microsoft.com/office/officeart/2005/8/layout/funnel1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35526018-FCF3-40B1-8147-5FF7F6E9E1E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工程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運算</a:t>
          </a:r>
          <a:endParaRPr lang="zh-TW" altLang="en-US" dirty="0"/>
        </a:p>
      </dgm:t>
    </dgm:pt>
    <dgm:pt modelId="{CD3FE1CC-990C-4580-8153-37CB9223F5C4}" type="parTrans" cxnId="{C1D1BED3-1336-4A29-93B9-717186F8C399}">
      <dgm:prSet/>
      <dgm:spPr/>
      <dgm:t>
        <a:bodyPr/>
        <a:lstStyle/>
        <a:p>
          <a:endParaRPr lang="zh-TW" altLang="en-US"/>
        </a:p>
      </dgm:t>
    </dgm:pt>
    <dgm:pt modelId="{8ABDDDC2-999E-439A-B851-8BB7236F5C7A}" type="sibTrans" cxnId="{C1D1BED3-1336-4A29-93B9-717186F8C399}">
      <dgm:prSet/>
      <dgm:spPr/>
      <dgm:t>
        <a:bodyPr/>
        <a:lstStyle/>
        <a:p>
          <a:endParaRPr lang="zh-TW" altLang="en-US"/>
        </a:p>
      </dgm:t>
    </dgm:pt>
    <dgm:pt modelId="{4AC1024C-BBBC-4D86-8E63-BD65B8EE0B77}">
      <dgm:prSet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圖形 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 編碼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0CE803-64A9-43AB-AF0A-48E89C0811A5}" type="parTrans" cxnId="{F2351183-FD6E-426D-A5C2-40450797AD6C}">
      <dgm:prSet/>
      <dgm:spPr/>
      <dgm:t>
        <a:bodyPr/>
        <a:lstStyle/>
        <a:p>
          <a:endParaRPr lang="zh-TW" altLang="en-US"/>
        </a:p>
      </dgm:t>
    </dgm:pt>
    <dgm:pt modelId="{087C8D8C-763E-4A6D-9F14-1301B554C717}" type="sibTrans" cxnId="{F2351183-FD6E-426D-A5C2-40450797AD6C}">
      <dgm:prSet/>
      <dgm:spPr/>
      <dgm:t>
        <a:bodyPr/>
        <a:lstStyle/>
        <a:p>
          <a:endParaRPr lang="zh-TW" altLang="en-US"/>
        </a:p>
      </dgm:t>
    </dgm:pt>
    <dgm:pt modelId="{D1C925BF-B6FD-499B-B9CF-0D2B7DE978E1}">
      <dgm:prSet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AI &amp; 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深度學習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F2D8E72-FB93-46F4-A144-54346BC242D4}" type="parTrans" cxnId="{0CBB6843-0702-49A6-A6A2-F79646F594FF}">
      <dgm:prSet/>
      <dgm:spPr/>
      <dgm:t>
        <a:bodyPr/>
        <a:lstStyle/>
        <a:p>
          <a:endParaRPr lang="zh-TW" altLang="en-US"/>
        </a:p>
      </dgm:t>
    </dgm:pt>
    <dgm:pt modelId="{16876A07-6A4D-49AC-8947-F7B2649C0A95}" type="sibTrans" cxnId="{0CBB6843-0702-49A6-A6A2-F79646F594FF}">
      <dgm:prSet/>
      <dgm:spPr/>
      <dgm:t>
        <a:bodyPr/>
        <a:lstStyle/>
        <a:p>
          <a:endParaRPr lang="zh-TW" altLang="en-US"/>
        </a:p>
      </dgm:t>
    </dgm:pt>
    <dgm:pt modelId="{10013159-6CB3-46A5-941C-650BBBE03A44}">
      <dgm:prSet custT="1"/>
      <dgm:spPr/>
      <dgm:t>
        <a:bodyPr/>
        <a:lstStyle/>
        <a:p>
          <a:r>
            <a: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涵蓋</a:t>
          </a:r>
          <a:r>
            <a:rPr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 CPU &amp; GPU </a:t>
          </a:r>
          <a:r>
            <a: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應用需求</a:t>
          </a:r>
          <a:endParaRPr lang="zh-TW" altLang="en-US" sz="4800" b="1" dirty="0"/>
        </a:p>
      </dgm:t>
    </dgm:pt>
    <dgm:pt modelId="{AF422BAA-CEAF-476D-8E84-14515704AC60}" type="parTrans" cxnId="{29B52359-BAAB-401F-A753-2EB5AC8A8E8A}">
      <dgm:prSet/>
      <dgm:spPr/>
      <dgm:t>
        <a:bodyPr/>
        <a:lstStyle/>
        <a:p>
          <a:endParaRPr lang="zh-TW" altLang="en-US"/>
        </a:p>
      </dgm:t>
    </dgm:pt>
    <dgm:pt modelId="{DB12E72B-F702-4CEA-BBBE-713595DF0E68}" type="sibTrans" cxnId="{29B52359-BAAB-401F-A753-2EB5AC8A8E8A}">
      <dgm:prSet/>
      <dgm:spPr/>
      <dgm:t>
        <a:bodyPr/>
        <a:lstStyle/>
        <a:p>
          <a:endParaRPr lang="zh-TW" altLang="en-US"/>
        </a:p>
      </dgm:t>
    </dgm:pt>
    <dgm:pt modelId="{496AA039-AD05-4755-93DF-A3A773B4656C}" type="pres">
      <dgm:prSet presAssocID="{5CE4AD58-4317-4776-AD5E-D0660B512472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02D0632-E160-49F1-BDEE-DA2AC2ED6A64}" type="pres">
      <dgm:prSet presAssocID="{5CE4AD58-4317-4776-AD5E-D0660B512472}" presName="ellipse" presStyleLbl="trBgShp" presStyleIdx="0" presStyleCnt="1"/>
      <dgm:spPr/>
    </dgm:pt>
    <dgm:pt modelId="{9432593A-754D-45CA-B21A-9754586ED52D}" type="pres">
      <dgm:prSet presAssocID="{5CE4AD58-4317-4776-AD5E-D0660B512472}" presName="arrow1" presStyleLbl="fgShp" presStyleIdx="0" presStyleCnt="1"/>
      <dgm:spPr/>
    </dgm:pt>
    <dgm:pt modelId="{F78099F0-9E14-407A-9BCE-3DEB582FF3EA}" type="pres">
      <dgm:prSet presAssocID="{5CE4AD58-4317-4776-AD5E-D0660B512472}" presName="rectangle" presStyleLbl="revTx" presStyleIdx="0" presStyleCnt="1" custScaleX="1593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AE30AF-09D4-4676-BCF9-E03B19B0EAFF}" type="pres">
      <dgm:prSet presAssocID="{4AC1024C-BBBC-4D86-8E63-BD65B8EE0B77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251104-22F3-4678-BB3E-A2C0883C112C}" type="pres">
      <dgm:prSet presAssocID="{D1C925BF-B6FD-499B-B9CF-0D2B7DE978E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4082BBC-03B3-4D6F-8AFB-83E7CDC008FA}" type="pres">
      <dgm:prSet presAssocID="{10013159-6CB3-46A5-941C-650BBBE03A44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E0A3CF4-5D4F-492F-B91C-997377FB53DE}" type="pres">
      <dgm:prSet presAssocID="{5CE4AD58-4317-4776-AD5E-D0660B512472}" presName="funnel" presStyleLbl="trAlignAcc1" presStyleIdx="0" presStyleCnt="1" custScaleX="103441"/>
      <dgm:spPr/>
    </dgm:pt>
  </dgm:ptLst>
  <dgm:cxnLst>
    <dgm:cxn modelId="{C61E1F02-4C21-4D4E-8ECC-F8C0988227E1}" type="presOf" srcId="{10013159-6CB3-46A5-941C-650BBBE03A44}" destId="{F78099F0-9E14-407A-9BCE-3DEB582FF3EA}" srcOrd="0" destOrd="0" presId="urn:microsoft.com/office/officeart/2005/8/layout/funnel1"/>
    <dgm:cxn modelId="{F2351183-FD6E-426D-A5C2-40450797AD6C}" srcId="{5CE4AD58-4317-4776-AD5E-D0660B512472}" destId="{4AC1024C-BBBC-4D86-8E63-BD65B8EE0B77}" srcOrd="1" destOrd="0" parTransId="{DE0CE803-64A9-43AB-AF0A-48E89C0811A5}" sibTransId="{087C8D8C-763E-4A6D-9F14-1301B554C717}"/>
    <dgm:cxn modelId="{07B62D06-F6CA-481E-8B26-6B5097FC4D9A}" type="presOf" srcId="{5CE4AD58-4317-4776-AD5E-D0660B512472}" destId="{496AA039-AD05-4755-93DF-A3A773B4656C}" srcOrd="0" destOrd="0" presId="urn:microsoft.com/office/officeart/2005/8/layout/funnel1"/>
    <dgm:cxn modelId="{D9E4324B-6400-4D9A-AAFA-AAEBEDF965CB}" type="presOf" srcId="{35526018-FCF3-40B1-8147-5FF7F6E9E1E6}" destId="{14082BBC-03B3-4D6F-8AFB-83E7CDC008FA}" srcOrd="0" destOrd="0" presId="urn:microsoft.com/office/officeart/2005/8/layout/funnel1"/>
    <dgm:cxn modelId="{29B52359-BAAB-401F-A753-2EB5AC8A8E8A}" srcId="{5CE4AD58-4317-4776-AD5E-D0660B512472}" destId="{10013159-6CB3-46A5-941C-650BBBE03A44}" srcOrd="3" destOrd="0" parTransId="{AF422BAA-CEAF-476D-8E84-14515704AC60}" sibTransId="{DB12E72B-F702-4CEA-BBBE-713595DF0E68}"/>
    <dgm:cxn modelId="{7948693C-5548-4BB5-B480-41344C051BFE}" type="presOf" srcId="{4AC1024C-BBBC-4D86-8E63-BD65B8EE0B77}" destId="{05251104-22F3-4678-BB3E-A2C0883C112C}" srcOrd="0" destOrd="0" presId="urn:microsoft.com/office/officeart/2005/8/layout/funnel1"/>
    <dgm:cxn modelId="{D5F8363E-F170-4AC7-AC09-0C1DE1CDC67F}" type="presOf" srcId="{D1C925BF-B6FD-499B-B9CF-0D2B7DE978E1}" destId="{4DAE30AF-09D4-4676-BCF9-E03B19B0EAFF}" srcOrd="0" destOrd="0" presId="urn:microsoft.com/office/officeart/2005/8/layout/funnel1"/>
    <dgm:cxn modelId="{C1D1BED3-1336-4A29-93B9-717186F8C399}" srcId="{5CE4AD58-4317-4776-AD5E-D0660B512472}" destId="{35526018-FCF3-40B1-8147-5FF7F6E9E1E6}" srcOrd="0" destOrd="0" parTransId="{CD3FE1CC-990C-4580-8153-37CB9223F5C4}" sibTransId="{8ABDDDC2-999E-439A-B851-8BB7236F5C7A}"/>
    <dgm:cxn modelId="{0CBB6843-0702-49A6-A6A2-F79646F594FF}" srcId="{5CE4AD58-4317-4776-AD5E-D0660B512472}" destId="{D1C925BF-B6FD-499B-B9CF-0D2B7DE978E1}" srcOrd="2" destOrd="0" parTransId="{7F2D8E72-FB93-46F4-A144-54346BC242D4}" sibTransId="{16876A07-6A4D-49AC-8947-F7B2649C0A95}"/>
    <dgm:cxn modelId="{938E2BA4-9280-4D57-8087-C60BF62D9F51}" type="presParOf" srcId="{496AA039-AD05-4755-93DF-A3A773B4656C}" destId="{402D0632-E160-49F1-BDEE-DA2AC2ED6A64}" srcOrd="0" destOrd="0" presId="urn:microsoft.com/office/officeart/2005/8/layout/funnel1"/>
    <dgm:cxn modelId="{370CF50E-3691-4014-9B33-1D527FE0968A}" type="presParOf" srcId="{496AA039-AD05-4755-93DF-A3A773B4656C}" destId="{9432593A-754D-45CA-B21A-9754586ED52D}" srcOrd="1" destOrd="0" presId="urn:microsoft.com/office/officeart/2005/8/layout/funnel1"/>
    <dgm:cxn modelId="{AF30BD0F-7A65-4987-BF17-A9BB5FBFC65B}" type="presParOf" srcId="{496AA039-AD05-4755-93DF-A3A773B4656C}" destId="{F78099F0-9E14-407A-9BCE-3DEB582FF3EA}" srcOrd="2" destOrd="0" presId="urn:microsoft.com/office/officeart/2005/8/layout/funnel1"/>
    <dgm:cxn modelId="{23BC9FFB-EFD0-46C1-8C8E-0AD2D6045A0A}" type="presParOf" srcId="{496AA039-AD05-4755-93DF-A3A773B4656C}" destId="{4DAE30AF-09D4-4676-BCF9-E03B19B0EAFF}" srcOrd="3" destOrd="0" presId="urn:microsoft.com/office/officeart/2005/8/layout/funnel1"/>
    <dgm:cxn modelId="{7F1C12C8-4081-494D-984E-86094C912213}" type="presParOf" srcId="{496AA039-AD05-4755-93DF-A3A773B4656C}" destId="{05251104-22F3-4678-BB3E-A2C0883C112C}" srcOrd="4" destOrd="0" presId="urn:microsoft.com/office/officeart/2005/8/layout/funnel1"/>
    <dgm:cxn modelId="{ECDB46FB-418B-4E74-AE4F-7DCB06A8D36B}" type="presParOf" srcId="{496AA039-AD05-4755-93DF-A3A773B4656C}" destId="{14082BBC-03B3-4D6F-8AFB-83E7CDC008FA}" srcOrd="5" destOrd="0" presId="urn:microsoft.com/office/officeart/2005/8/layout/funnel1"/>
    <dgm:cxn modelId="{A7C7B96C-1BC3-42F4-A8B3-E7E96304D416}" type="presParOf" srcId="{496AA039-AD05-4755-93DF-A3A773B4656C}" destId="{EE0A3CF4-5D4F-492F-B91C-997377FB53D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C5CC56-CAC9-4611-B1C0-BC818F34E24A}" type="doc">
      <dgm:prSet loTypeId="urn:microsoft.com/office/officeart/2005/8/layout/arrow2" loCatId="process" qsTypeId="urn:microsoft.com/office/officeart/2005/8/quickstyle/simple1" qsCatId="simple" csTypeId="urn:microsoft.com/office/officeart/2005/8/colors/colorful3" csCatId="colorful" phldr="1"/>
      <dgm:spPr/>
    </dgm:pt>
    <dgm:pt modelId="{2D89417C-C3F7-446E-AE7B-1F9657BB2E74}">
      <dgm:prSet custT="1"/>
      <dgm:spPr/>
      <dgm:t>
        <a:bodyPr/>
        <a:lstStyle/>
        <a:p>
          <a:r>
            <a: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彈性擴充高算力需求</a:t>
          </a:r>
          <a:endParaRPr lang="en-US" altLang="zh-TW" sz="48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55882F-8531-4ADE-A4A1-8A77204E22C3}" type="parTrans" cxnId="{8647EE83-8A79-47D2-9528-18E1C2C283BA}">
      <dgm:prSet/>
      <dgm:spPr/>
      <dgm:t>
        <a:bodyPr/>
        <a:lstStyle/>
        <a:p>
          <a:endParaRPr lang="zh-TW" altLang="en-US"/>
        </a:p>
      </dgm:t>
    </dgm:pt>
    <dgm:pt modelId="{03D27C0C-582D-4A3D-962F-CD94E09C9861}" type="sibTrans" cxnId="{8647EE83-8A79-47D2-9528-18E1C2C283BA}">
      <dgm:prSet/>
      <dgm:spPr/>
      <dgm:t>
        <a:bodyPr/>
        <a:lstStyle/>
        <a:p>
          <a:endParaRPr lang="zh-TW" altLang="en-US"/>
        </a:p>
      </dgm:t>
    </dgm:pt>
    <dgm:pt modelId="{6E394885-32C9-4C8B-9499-E8A57267C173}">
      <dgm:prSet custT="1"/>
      <dgm:spPr/>
      <dgm:t>
        <a:bodyPr/>
        <a:lstStyle/>
        <a:p>
          <a:endParaRPr lang="en-US" altLang="zh-TW" sz="48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9F5EAC-6306-4497-9D2D-2B67B49C9383}" type="parTrans" cxnId="{F62C27CB-692D-45F7-8E1A-91D871671CD4}">
      <dgm:prSet/>
      <dgm:spPr/>
      <dgm:t>
        <a:bodyPr/>
        <a:lstStyle/>
        <a:p>
          <a:endParaRPr lang="zh-TW" altLang="en-US"/>
        </a:p>
      </dgm:t>
    </dgm:pt>
    <dgm:pt modelId="{69A88F2B-B8F0-4D0C-8EF8-4A57638BDBB9}" type="sibTrans" cxnId="{F62C27CB-692D-45F7-8E1A-91D871671CD4}">
      <dgm:prSet/>
      <dgm:spPr/>
      <dgm:t>
        <a:bodyPr/>
        <a:lstStyle/>
        <a:p>
          <a:endParaRPr lang="zh-TW" altLang="en-US"/>
        </a:p>
      </dgm:t>
    </dgm:pt>
    <dgm:pt modelId="{00540E1D-7310-46E7-916B-3A5E6009A451}">
      <dgm:prSet custT="1"/>
      <dgm:spPr/>
      <dgm:t>
        <a:bodyPr/>
        <a:lstStyle/>
        <a:p>
          <a:endParaRPr lang="en-US" altLang="zh-TW" sz="48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6AF782A-F2BD-4D74-BD43-896A8C5EE0C9}" type="parTrans" cxnId="{B9CFCD9C-D166-47D0-B4C8-2C0A8ED913D9}">
      <dgm:prSet/>
      <dgm:spPr/>
      <dgm:t>
        <a:bodyPr/>
        <a:lstStyle/>
        <a:p>
          <a:endParaRPr lang="zh-TW" altLang="en-US"/>
        </a:p>
      </dgm:t>
    </dgm:pt>
    <dgm:pt modelId="{7796989B-D838-47E9-A374-D38627DEAAD1}" type="sibTrans" cxnId="{B9CFCD9C-D166-47D0-B4C8-2C0A8ED913D9}">
      <dgm:prSet/>
      <dgm:spPr/>
      <dgm:t>
        <a:bodyPr/>
        <a:lstStyle/>
        <a:p>
          <a:endParaRPr lang="zh-TW" altLang="en-US"/>
        </a:p>
      </dgm:t>
    </dgm:pt>
    <dgm:pt modelId="{9C204258-0E2D-4A70-9A7B-A70B45EA3440}" type="pres">
      <dgm:prSet presAssocID="{26C5CC56-CAC9-4611-B1C0-BC818F34E24A}" presName="arrowDiagram" presStyleCnt="0">
        <dgm:presLayoutVars>
          <dgm:chMax val="5"/>
          <dgm:dir/>
          <dgm:resizeHandles val="exact"/>
        </dgm:presLayoutVars>
      </dgm:prSet>
      <dgm:spPr/>
    </dgm:pt>
    <dgm:pt modelId="{CA0E8200-6653-4713-80DF-CE3404B5C7A3}" type="pres">
      <dgm:prSet presAssocID="{26C5CC56-CAC9-4611-B1C0-BC818F34E24A}" presName="arrow" presStyleLbl="bgShp" presStyleIdx="0" presStyleCnt="1"/>
      <dgm:spPr/>
    </dgm:pt>
    <dgm:pt modelId="{DAD9A810-2412-4AD2-BDFA-5A82B6F932C6}" type="pres">
      <dgm:prSet presAssocID="{26C5CC56-CAC9-4611-B1C0-BC818F34E24A}" presName="arrowDiagram3" presStyleCnt="0"/>
      <dgm:spPr/>
    </dgm:pt>
    <dgm:pt modelId="{D5158CCC-D303-4403-917E-521FFFDFB115}" type="pres">
      <dgm:prSet presAssocID="{00540E1D-7310-46E7-916B-3A5E6009A451}" presName="bullet3a" presStyleLbl="node1" presStyleIdx="0" presStyleCnt="3"/>
      <dgm:spPr/>
    </dgm:pt>
    <dgm:pt modelId="{037D3992-4BEC-421A-95E5-284710DF8437}" type="pres">
      <dgm:prSet presAssocID="{00540E1D-7310-46E7-916B-3A5E6009A451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03F5E81-BEC5-44FB-801B-93D597E89275}" type="pres">
      <dgm:prSet presAssocID="{6E394885-32C9-4C8B-9499-E8A57267C173}" presName="bullet3b" presStyleLbl="node1" presStyleIdx="1" presStyleCnt="3"/>
      <dgm:spPr/>
    </dgm:pt>
    <dgm:pt modelId="{81FF7CC9-57F9-4656-AB7C-C5D4037353C5}" type="pres">
      <dgm:prSet presAssocID="{6E394885-32C9-4C8B-9499-E8A57267C173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AB8EEEC-C964-4CC7-B61D-56F4F3312076}" type="pres">
      <dgm:prSet presAssocID="{2D89417C-C3F7-446E-AE7B-1F9657BB2E74}" presName="bullet3c" presStyleLbl="node1" presStyleIdx="2" presStyleCnt="3"/>
      <dgm:spPr/>
    </dgm:pt>
    <dgm:pt modelId="{D6784BC8-176C-4C4A-9624-411773CC3EC8}" type="pres">
      <dgm:prSet presAssocID="{2D89417C-C3F7-446E-AE7B-1F9657BB2E74}" presName="textBox3c" presStyleLbl="revTx" presStyleIdx="2" presStyleCnt="3" custScaleX="283426" custScaleY="44523" custLinFactNeighborX="-96483" custLinFactNeighborY="2442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02D4D3F-5E6A-4E08-B207-07CB962D04D5}" type="presOf" srcId="{26C5CC56-CAC9-4611-B1C0-BC818F34E24A}" destId="{9C204258-0E2D-4A70-9A7B-A70B45EA3440}" srcOrd="0" destOrd="0" presId="urn:microsoft.com/office/officeart/2005/8/layout/arrow2"/>
    <dgm:cxn modelId="{B9CFCD9C-D166-47D0-B4C8-2C0A8ED913D9}" srcId="{26C5CC56-CAC9-4611-B1C0-BC818F34E24A}" destId="{00540E1D-7310-46E7-916B-3A5E6009A451}" srcOrd="0" destOrd="0" parTransId="{C6AF782A-F2BD-4D74-BD43-896A8C5EE0C9}" sibTransId="{7796989B-D838-47E9-A374-D38627DEAAD1}"/>
    <dgm:cxn modelId="{8647EE83-8A79-47D2-9528-18E1C2C283BA}" srcId="{26C5CC56-CAC9-4611-B1C0-BC818F34E24A}" destId="{2D89417C-C3F7-446E-AE7B-1F9657BB2E74}" srcOrd="2" destOrd="0" parTransId="{E555882F-8531-4ADE-A4A1-8A77204E22C3}" sibTransId="{03D27C0C-582D-4A3D-962F-CD94E09C9861}"/>
    <dgm:cxn modelId="{E29258E1-A282-4F3C-AC6A-8B29CC187EDE}" type="presOf" srcId="{2D89417C-C3F7-446E-AE7B-1F9657BB2E74}" destId="{D6784BC8-176C-4C4A-9624-411773CC3EC8}" srcOrd="0" destOrd="0" presId="urn:microsoft.com/office/officeart/2005/8/layout/arrow2"/>
    <dgm:cxn modelId="{26FB38F5-564F-40C5-AFF4-D172D89E7953}" type="presOf" srcId="{6E394885-32C9-4C8B-9499-E8A57267C173}" destId="{81FF7CC9-57F9-4656-AB7C-C5D4037353C5}" srcOrd="0" destOrd="0" presId="urn:microsoft.com/office/officeart/2005/8/layout/arrow2"/>
    <dgm:cxn modelId="{B4E167F1-4735-4771-B04D-8EB6518A613E}" type="presOf" srcId="{00540E1D-7310-46E7-916B-3A5E6009A451}" destId="{037D3992-4BEC-421A-95E5-284710DF8437}" srcOrd="0" destOrd="0" presId="urn:microsoft.com/office/officeart/2005/8/layout/arrow2"/>
    <dgm:cxn modelId="{F62C27CB-692D-45F7-8E1A-91D871671CD4}" srcId="{26C5CC56-CAC9-4611-B1C0-BC818F34E24A}" destId="{6E394885-32C9-4C8B-9499-E8A57267C173}" srcOrd="1" destOrd="0" parTransId="{999F5EAC-6306-4497-9D2D-2B67B49C9383}" sibTransId="{69A88F2B-B8F0-4D0C-8EF8-4A57638BDBB9}"/>
    <dgm:cxn modelId="{37B3E640-C546-4BE4-93D3-B165F1FA97D1}" type="presParOf" srcId="{9C204258-0E2D-4A70-9A7B-A70B45EA3440}" destId="{CA0E8200-6653-4713-80DF-CE3404B5C7A3}" srcOrd="0" destOrd="0" presId="urn:microsoft.com/office/officeart/2005/8/layout/arrow2"/>
    <dgm:cxn modelId="{3FDDE86F-1CB9-4D58-973D-544B3260D625}" type="presParOf" srcId="{9C204258-0E2D-4A70-9A7B-A70B45EA3440}" destId="{DAD9A810-2412-4AD2-BDFA-5A82B6F932C6}" srcOrd="1" destOrd="0" presId="urn:microsoft.com/office/officeart/2005/8/layout/arrow2"/>
    <dgm:cxn modelId="{497DC523-B6C2-4589-A154-ADCCB7357750}" type="presParOf" srcId="{DAD9A810-2412-4AD2-BDFA-5A82B6F932C6}" destId="{D5158CCC-D303-4403-917E-521FFFDFB115}" srcOrd="0" destOrd="0" presId="urn:microsoft.com/office/officeart/2005/8/layout/arrow2"/>
    <dgm:cxn modelId="{86E36523-8EA7-4B3D-9663-87FF1955CD2D}" type="presParOf" srcId="{DAD9A810-2412-4AD2-BDFA-5A82B6F932C6}" destId="{037D3992-4BEC-421A-95E5-284710DF8437}" srcOrd="1" destOrd="0" presId="urn:microsoft.com/office/officeart/2005/8/layout/arrow2"/>
    <dgm:cxn modelId="{D706B289-EF83-438F-8897-77719FCCD3DC}" type="presParOf" srcId="{DAD9A810-2412-4AD2-BDFA-5A82B6F932C6}" destId="{403F5E81-BEC5-44FB-801B-93D597E89275}" srcOrd="2" destOrd="0" presId="urn:microsoft.com/office/officeart/2005/8/layout/arrow2"/>
    <dgm:cxn modelId="{DD7381FF-9C48-4F1C-9B47-FD57D343BA12}" type="presParOf" srcId="{DAD9A810-2412-4AD2-BDFA-5A82B6F932C6}" destId="{81FF7CC9-57F9-4656-AB7C-C5D4037353C5}" srcOrd="3" destOrd="0" presId="urn:microsoft.com/office/officeart/2005/8/layout/arrow2"/>
    <dgm:cxn modelId="{213D2275-4346-43E9-884C-80CB413C64CD}" type="presParOf" srcId="{DAD9A810-2412-4AD2-BDFA-5A82B6F932C6}" destId="{2AB8EEEC-C964-4CC7-B61D-56F4F3312076}" srcOrd="4" destOrd="0" presId="urn:microsoft.com/office/officeart/2005/8/layout/arrow2"/>
    <dgm:cxn modelId="{36FE5454-B773-4611-B77E-B0E31E7F4680}" type="presParOf" srcId="{DAD9A810-2412-4AD2-BDFA-5A82B6F932C6}" destId="{D6784BC8-176C-4C4A-9624-411773CC3EC8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689574-5BD9-4E40-91DF-FD5D8872300E}" type="doc">
      <dgm:prSet loTypeId="urn:microsoft.com/office/officeart/2005/8/layout/hierarchy4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1C3BB2B-40D8-4C1D-98BB-9C3F7E2CBC0C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混合式 </a:t>
          </a: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HPC</a:t>
          </a:r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 主要有以下特色：</a:t>
          </a:r>
          <a:endParaRPr lang="zh-TW" altLang="en-US" b="1" dirty="0"/>
        </a:p>
      </dgm:t>
    </dgm:pt>
    <dgm:pt modelId="{B2A877B5-D0FA-4920-B1F7-E9329D74A060}" type="parTrans" cxnId="{E1D69A11-CA21-4D8D-8B7D-1B92F292BDD0}">
      <dgm:prSet/>
      <dgm:spPr/>
      <dgm:t>
        <a:bodyPr/>
        <a:lstStyle/>
        <a:p>
          <a:endParaRPr lang="zh-TW" altLang="en-US"/>
        </a:p>
      </dgm:t>
    </dgm:pt>
    <dgm:pt modelId="{85B5E2BD-631F-46D5-9A5E-9FB39F74335B}" type="sibTrans" cxnId="{E1D69A11-CA21-4D8D-8B7D-1B92F292BDD0}">
      <dgm:prSet/>
      <dgm:spPr/>
      <dgm:t>
        <a:bodyPr/>
        <a:lstStyle/>
        <a:p>
          <a:endParaRPr lang="zh-TW" altLang="en-US"/>
        </a:p>
      </dgm:t>
    </dgm:pt>
    <dgm:pt modelId="{30C2FD6F-DC4C-4B7F-98BC-258AB37CD807}" type="pres">
      <dgm:prSet presAssocID="{29689574-5BD9-4E40-91DF-FD5D8872300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933A0371-72E7-4AD3-8587-A1675A29EAFD}" type="pres">
      <dgm:prSet presAssocID="{C1C3BB2B-40D8-4C1D-98BB-9C3F7E2CBC0C}" presName="vertOne" presStyleCnt="0"/>
      <dgm:spPr/>
    </dgm:pt>
    <dgm:pt modelId="{F2D1D969-3BDC-4964-80AE-C10196DDC37B}" type="pres">
      <dgm:prSet presAssocID="{C1C3BB2B-40D8-4C1D-98BB-9C3F7E2CBC0C}" presName="txOne" presStyleLbl="node0" presStyleIdx="0" presStyleCnt="1" custLinFactNeighborX="-1804" custLinFactNeighborY="-3088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0680059-BE45-48D5-824E-54E07B1DB8B8}" type="pres">
      <dgm:prSet presAssocID="{C1C3BB2B-40D8-4C1D-98BB-9C3F7E2CBC0C}" presName="horzOne" presStyleCnt="0"/>
      <dgm:spPr/>
    </dgm:pt>
  </dgm:ptLst>
  <dgm:cxnLst>
    <dgm:cxn modelId="{01AC4477-EB96-410C-9071-40260DC853CA}" type="presOf" srcId="{C1C3BB2B-40D8-4C1D-98BB-9C3F7E2CBC0C}" destId="{F2D1D969-3BDC-4964-80AE-C10196DDC37B}" srcOrd="0" destOrd="0" presId="urn:microsoft.com/office/officeart/2005/8/layout/hierarchy4"/>
    <dgm:cxn modelId="{80EB61CF-EAC2-468F-BE7F-70090B25B733}" type="presOf" srcId="{29689574-5BD9-4E40-91DF-FD5D8872300E}" destId="{30C2FD6F-DC4C-4B7F-98BC-258AB37CD807}" srcOrd="0" destOrd="0" presId="urn:microsoft.com/office/officeart/2005/8/layout/hierarchy4"/>
    <dgm:cxn modelId="{E1D69A11-CA21-4D8D-8B7D-1B92F292BDD0}" srcId="{29689574-5BD9-4E40-91DF-FD5D8872300E}" destId="{C1C3BB2B-40D8-4C1D-98BB-9C3F7E2CBC0C}" srcOrd="0" destOrd="0" parTransId="{B2A877B5-D0FA-4920-B1F7-E9329D74A060}" sibTransId="{85B5E2BD-631F-46D5-9A5E-9FB39F74335B}"/>
    <dgm:cxn modelId="{EBAD37E1-712E-4B60-8469-8C54A9DAF76C}" type="presParOf" srcId="{30C2FD6F-DC4C-4B7F-98BC-258AB37CD807}" destId="{933A0371-72E7-4AD3-8587-A1675A29EAFD}" srcOrd="0" destOrd="0" presId="urn:microsoft.com/office/officeart/2005/8/layout/hierarchy4"/>
    <dgm:cxn modelId="{9CB18086-82F5-443F-845B-666F6B7648F5}" type="presParOf" srcId="{933A0371-72E7-4AD3-8587-A1675A29EAFD}" destId="{F2D1D969-3BDC-4964-80AE-C10196DDC37B}" srcOrd="0" destOrd="0" presId="urn:microsoft.com/office/officeart/2005/8/layout/hierarchy4"/>
    <dgm:cxn modelId="{6AB804B2-5E14-4ABF-925B-584AC45B2989}" type="presParOf" srcId="{933A0371-72E7-4AD3-8587-A1675A29EAFD}" destId="{90680059-BE45-48D5-824E-54E07B1DB8B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F79793-8342-4E2F-AB2C-76F5C722B169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3C651CC8-8CB3-403A-8163-52889B592664}">
      <dgm:prSet custT="1"/>
      <dgm:spPr/>
      <dgm:t>
        <a:bodyPr/>
        <a:lstStyle/>
        <a:p>
          <a:r>
            <a: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主要基於以下三項目標進行規劃</a:t>
          </a:r>
          <a:r>
            <a: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：</a:t>
          </a:r>
        </a:p>
      </dgm:t>
    </dgm:pt>
    <dgm:pt modelId="{563E639D-3D36-4851-AFD4-9FA0B106928E}" type="parTrans" cxnId="{BD9AF13F-AA36-4DF3-8D45-126670DC7664}">
      <dgm:prSet/>
      <dgm:spPr/>
      <dgm:t>
        <a:bodyPr/>
        <a:lstStyle/>
        <a:p>
          <a:endParaRPr lang="zh-TW" altLang="en-US"/>
        </a:p>
      </dgm:t>
    </dgm:pt>
    <dgm:pt modelId="{ED3B95BB-D3A6-418A-8557-C0AE6C57C8A3}" type="sibTrans" cxnId="{BD9AF13F-AA36-4DF3-8D45-126670DC7664}">
      <dgm:prSet/>
      <dgm:spPr/>
      <dgm:t>
        <a:bodyPr/>
        <a:lstStyle/>
        <a:p>
          <a:endParaRPr lang="zh-TW" altLang="en-US"/>
        </a:p>
      </dgm:t>
    </dgm:pt>
    <dgm:pt modelId="{270DF341-5315-483F-9042-790FFB9DF49C}">
      <dgm:prSet/>
      <dgm:spPr/>
      <dgm:t>
        <a:bodyPr/>
        <a:lstStyle/>
        <a:p>
          <a:pPr>
            <a:buFont typeface="+mj-lt"/>
            <a:buAutoNum type="arabicPeriod"/>
          </a:pP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提供永續運行的運算資源服務，滿足中小規模的運算資源需求。</a:t>
          </a:r>
        </a:p>
      </dgm:t>
    </dgm:pt>
    <dgm:pt modelId="{8DFF3175-7332-4A46-A58D-00E8A73EA933}" type="parTrans" cxnId="{0D24600B-A492-4EE6-994D-857293803B47}">
      <dgm:prSet/>
      <dgm:spPr/>
      <dgm:t>
        <a:bodyPr/>
        <a:lstStyle/>
        <a:p>
          <a:endParaRPr lang="zh-TW" altLang="en-US"/>
        </a:p>
      </dgm:t>
    </dgm:pt>
    <dgm:pt modelId="{F4AC9CF7-E5A9-4075-98D1-43BB914BD8EC}" type="sibTrans" cxnId="{0D24600B-A492-4EE6-994D-857293803B47}">
      <dgm:prSet/>
      <dgm:spPr/>
      <dgm:t>
        <a:bodyPr/>
        <a:lstStyle/>
        <a:p>
          <a:endParaRPr lang="zh-TW" altLang="en-US"/>
        </a:p>
      </dgm:t>
    </dgm:pt>
    <dgm:pt modelId="{3B2AA261-86D3-4B54-ABCF-D0E63114A604}">
      <dgm:prSet/>
      <dgm:spPr/>
      <dgm:t>
        <a:bodyPr/>
        <a:lstStyle/>
        <a:p>
          <a:pPr>
            <a:buFont typeface="+mj-lt"/>
            <a:buAutoNum type="arabicPeriod"/>
          </a:pP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以服務共享和節能減碳為原則，採用能源使用效率高的服務共享架構方案。</a:t>
          </a:r>
        </a:p>
      </dgm:t>
    </dgm:pt>
    <dgm:pt modelId="{394FD1F4-A091-4CA3-A7EC-6E99A215C4F3}" type="parTrans" cxnId="{73A461BD-7F24-4D0B-86F4-9EC44BE929EF}">
      <dgm:prSet/>
      <dgm:spPr/>
      <dgm:t>
        <a:bodyPr/>
        <a:lstStyle/>
        <a:p>
          <a:endParaRPr lang="zh-TW" altLang="en-US"/>
        </a:p>
      </dgm:t>
    </dgm:pt>
    <dgm:pt modelId="{00145399-6686-432B-BD44-FC03E7F31ABA}" type="sibTrans" cxnId="{73A461BD-7F24-4D0B-86F4-9EC44BE929EF}">
      <dgm:prSet/>
      <dgm:spPr/>
      <dgm:t>
        <a:bodyPr/>
        <a:lstStyle/>
        <a:p>
          <a:endParaRPr lang="zh-TW" altLang="en-US"/>
        </a:p>
      </dgm:t>
    </dgm:pt>
    <dgm:pt modelId="{0AA65C73-31F1-4BAF-AA03-8945B316033E}">
      <dgm:prSet/>
      <dgm:spPr/>
      <dgm:t>
        <a:bodyPr/>
        <a:lstStyle/>
        <a:p>
          <a:pPr>
            <a:buFont typeface="+mj-lt"/>
            <a:buAutoNum type="arabicPeriod"/>
          </a:pP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建置完善的資安防護機制，包含安全遠端存取、防火牆和異常監控等。</a:t>
          </a:r>
        </a:p>
      </dgm:t>
    </dgm:pt>
    <dgm:pt modelId="{97DE220F-2D35-4A9E-A43B-8881A348CB21}" type="parTrans" cxnId="{F67344A1-DE32-4BDE-AF78-FBEAE60DD1B5}">
      <dgm:prSet/>
      <dgm:spPr/>
      <dgm:t>
        <a:bodyPr/>
        <a:lstStyle/>
        <a:p>
          <a:endParaRPr lang="zh-TW" altLang="en-US"/>
        </a:p>
      </dgm:t>
    </dgm:pt>
    <dgm:pt modelId="{6B2DA8EB-9430-4408-97CD-3F8A8BF7D937}" type="sibTrans" cxnId="{F67344A1-DE32-4BDE-AF78-FBEAE60DD1B5}">
      <dgm:prSet/>
      <dgm:spPr/>
      <dgm:t>
        <a:bodyPr/>
        <a:lstStyle/>
        <a:p>
          <a:endParaRPr lang="zh-TW" altLang="en-US"/>
        </a:p>
      </dgm:t>
    </dgm:pt>
    <dgm:pt modelId="{02CCEF33-51DA-4347-8C61-64B184FDD36E}" type="pres">
      <dgm:prSet presAssocID="{E8F79793-8342-4E2F-AB2C-76F5C722B16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AFE1807-9A55-48AA-B3A6-9B8831F3054A}" type="pres">
      <dgm:prSet presAssocID="{3C651CC8-8CB3-403A-8163-52889B592664}" presName="parentLin" presStyleCnt="0"/>
      <dgm:spPr/>
    </dgm:pt>
    <dgm:pt modelId="{42746C90-7768-4FD1-833F-9BF0B5B51E1E}" type="pres">
      <dgm:prSet presAssocID="{3C651CC8-8CB3-403A-8163-52889B592664}" presName="parentLeftMargin" presStyleLbl="node1" presStyleIdx="0" presStyleCnt="1"/>
      <dgm:spPr/>
      <dgm:t>
        <a:bodyPr/>
        <a:lstStyle/>
        <a:p>
          <a:endParaRPr lang="zh-TW" altLang="en-US"/>
        </a:p>
      </dgm:t>
    </dgm:pt>
    <dgm:pt modelId="{4EECBF7C-CB2B-4E44-9F95-637F8C7F6BC2}" type="pres">
      <dgm:prSet presAssocID="{3C651CC8-8CB3-403A-8163-52889B59266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85447D-A1E2-4D42-91EA-1A909335A56C}" type="pres">
      <dgm:prSet presAssocID="{3C651CC8-8CB3-403A-8163-52889B592664}" presName="negativeSpace" presStyleCnt="0"/>
      <dgm:spPr/>
    </dgm:pt>
    <dgm:pt modelId="{697BA79A-1EDC-4611-A71F-C335FA12047B}" type="pres">
      <dgm:prSet presAssocID="{3C651CC8-8CB3-403A-8163-52889B592664}" presName="childText" presStyleLbl="conFgAcc1" presStyleIdx="0" presStyleCnt="1" custLinFactNeighborX="39" custLinFactNeighborY="840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EC165D6-7415-4C3D-94AF-CF785B39CCBF}" type="presOf" srcId="{E8F79793-8342-4E2F-AB2C-76F5C722B169}" destId="{02CCEF33-51DA-4347-8C61-64B184FDD36E}" srcOrd="0" destOrd="0" presId="urn:microsoft.com/office/officeart/2005/8/layout/list1"/>
    <dgm:cxn modelId="{D173374A-616B-495C-913A-7550A0317294}" type="presOf" srcId="{3C651CC8-8CB3-403A-8163-52889B592664}" destId="{42746C90-7768-4FD1-833F-9BF0B5B51E1E}" srcOrd="0" destOrd="0" presId="urn:microsoft.com/office/officeart/2005/8/layout/list1"/>
    <dgm:cxn modelId="{367C2EED-628D-464C-9ECD-7DBF4B23021E}" type="presOf" srcId="{0AA65C73-31F1-4BAF-AA03-8945B316033E}" destId="{697BA79A-1EDC-4611-A71F-C335FA12047B}" srcOrd="0" destOrd="2" presId="urn:microsoft.com/office/officeart/2005/8/layout/list1"/>
    <dgm:cxn modelId="{7B32323E-56DE-4B59-B269-0F8080DC6232}" type="presOf" srcId="{270DF341-5315-483F-9042-790FFB9DF49C}" destId="{697BA79A-1EDC-4611-A71F-C335FA12047B}" srcOrd="0" destOrd="0" presId="urn:microsoft.com/office/officeart/2005/8/layout/list1"/>
    <dgm:cxn modelId="{56A0C2C1-31B4-4BF5-BC32-A31495EB8491}" type="presOf" srcId="{3C651CC8-8CB3-403A-8163-52889B592664}" destId="{4EECBF7C-CB2B-4E44-9F95-637F8C7F6BC2}" srcOrd="1" destOrd="0" presId="urn:microsoft.com/office/officeart/2005/8/layout/list1"/>
    <dgm:cxn modelId="{73A461BD-7F24-4D0B-86F4-9EC44BE929EF}" srcId="{3C651CC8-8CB3-403A-8163-52889B592664}" destId="{3B2AA261-86D3-4B54-ABCF-D0E63114A604}" srcOrd="1" destOrd="0" parTransId="{394FD1F4-A091-4CA3-A7EC-6E99A215C4F3}" sibTransId="{00145399-6686-432B-BD44-FC03E7F31ABA}"/>
    <dgm:cxn modelId="{F67344A1-DE32-4BDE-AF78-FBEAE60DD1B5}" srcId="{3C651CC8-8CB3-403A-8163-52889B592664}" destId="{0AA65C73-31F1-4BAF-AA03-8945B316033E}" srcOrd="2" destOrd="0" parTransId="{97DE220F-2D35-4A9E-A43B-8881A348CB21}" sibTransId="{6B2DA8EB-9430-4408-97CD-3F8A8BF7D937}"/>
    <dgm:cxn modelId="{7E95F737-D78F-4960-8FA9-1CA3BCB3457E}" type="presOf" srcId="{3B2AA261-86D3-4B54-ABCF-D0E63114A604}" destId="{697BA79A-1EDC-4611-A71F-C335FA12047B}" srcOrd="0" destOrd="1" presId="urn:microsoft.com/office/officeart/2005/8/layout/list1"/>
    <dgm:cxn modelId="{BD9AF13F-AA36-4DF3-8D45-126670DC7664}" srcId="{E8F79793-8342-4E2F-AB2C-76F5C722B169}" destId="{3C651CC8-8CB3-403A-8163-52889B592664}" srcOrd="0" destOrd="0" parTransId="{563E639D-3D36-4851-AFD4-9FA0B106928E}" sibTransId="{ED3B95BB-D3A6-418A-8557-C0AE6C57C8A3}"/>
    <dgm:cxn modelId="{0D24600B-A492-4EE6-994D-857293803B47}" srcId="{3C651CC8-8CB3-403A-8163-52889B592664}" destId="{270DF341-5315-483F-9042-790FFB9DF49C}" srcOrd="0" destOrd="0" parTransId="{8DFF3175-7332-4A46-A58D-00E8A73EA933}" sibTransId="{F4AC9CF7-E5A9-4075-98D1-43BB914BD8EC}"/>
    <dgm:cxn modelId="{F0F560D6-507D-4611-89BC-6EB8848B0304}" type="presParOf" srcId="{02CCEF33-51DA-4347-8C61-64B184FDD36E}" destId="{4AFE1807-9A55-48AA-B3A6-9B8831F3054A}" srcOrd="0" destOrd="0" presId="urn:microsoft.com/office/officeart/2005/8/layout/list1"/>
    <dgm:cxn modelId="{5ECFB7EC-AA5A-4D48-8D4F-601D6FB12D84}" type="presParOf" srcId="{4AFE1807-9A55-48AA-B3A6-9B8831F3054A}" destId="{42746C90-7768-4FD1-833F-9BF0B5B51E1E}" srcOrd="0" destOrd="0" presId="urn:microsoft.com/office/officeart/2005/8/layout/list1"/>
    <dgm:cxn modelId="{D5663264-13B9-4C6B-8BAD-3B1120BA7A13}" type="presParOf" srcId="{4AFE1807-9A55-48AA-B3A6-9B8831F3054A}" destId="{4EECBF7C-CB2B-4E44-9F95-637F8C7F6BC2}" srcOrd="1" destOrd="0" presId="urn:microsoft.com/office/officeart/2005/8/layout/list1"/>
    <dgm:cxn modelId="{4B3FB207-2C30-48CD-B1C5-419D9F302B47}" type="presParOf" srcId="{02CCEF33-51DA-4347-8C61-64B184FDD36E}" destId="{8C85447D-A1E2-4D42-91EA-1A909335A56C}" srcOrd="1" destOrd="0" presId="urn:microsoft.com/office/officeart/2005/8/layout/list1"/>
    <dgm:cxn modelId="{8E236EEC-1226-4FD0-B4A2-83E397520B02}" type="presParOf" srcId="{02CCEF33-51DA-4347-8C61-64B184FDD36E}" destId="{697BA79A-1EDC-4611-A71F-C335FA12047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C70332-FF9A-4287-9115-4D7A07B9AFFB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5780112E-2F8F-4C59-8044-D0016C496150}">
      <dgm:prSet/>
      <dgm:spPr/>
      <dgm:t>
        <a:bodyPr/>
        <a:lstStyle/>
        <a:p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預期將於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113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年上半年完成第一期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HPC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規劃的建置，將以達到地端總運算效能的一半為目標</a:t>
          </a: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16FB38-1F50-4436-BD8F-5CAFDD387D02}" type="parTrans" cxnId="{C178CDC7-F3C5-432B-A794-9608904C2DDF}">
      <dgm:prSet/>
      <dgm:spPr/>
      <dgm:t>
        <a:bodyPr/>
        <a:lstStyle/>
        <a:p>
          <a:endParaRPr lang="zh-TW" altLang="en-US"/>
        </a:p>
      </dgm:t>
    </dgm:pt>
    <dgm:pt modelId="{1D64C449-8F57-4C07-BB15-28CACC53352D}" type="sibTrans" cxnId="{C178CDC7-F3C5-432B-A794-9608904C2DDF}">
      <dgm:prSet/>
      <dgm:spPr/>
      <dgm:t>
        <a:bodyPr/>
        <a:lstStyle/>
        <a:p>
          <a:endParaRPr lang="zh-TW" altLang="en-US"/>
        </a:p>
      </dgm:t>
    </dgm:pt>
    <dgm:pt modelId="{DFA259B2-CBA3-4741-BF8F-CCAF07AC21B5}">
      <dgm:prSet custT="1"/>
      <dgm:spPr/>
      <dgm:t>
        <a:bodyPr/>
        <a:lstStyle/>
        <a:p>
          <a:r>
            <a: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地端節點</a:t>
          </a:r>
          <a:endParaRPr lang="zh-TW" altLang="en-US" sz="4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29B0920-8989-4FC9-897B-990E6A656E98}" type="parTrans" cxnId="{00F2BC57-1C18-4C99-9D08-8AC2459D3003}">
      <dgm:prSet/>
      <dgm:spPr/>
      <dgm:t>
        <a:bodyPr/>
        <a:lstStyle/>
        <a:p>
          <a:endParaRPr lang="zh-TW" altLang="en-US"/>
        </a:p>
      </dgm:t>
    </dgm:pt>
    <dgm:pt modelId="{BAC2D44A-BE0A-4E31-8333-EBD65F81AA43}" type="sibTrans" cxnId="{00F2BC57-1C18-4C99-9D08-8AC2459D3003}">
      <dgm:prSet/>
      <dgm:spPr/>
      <dgm:t>
        <a:bodyPr/>
        <a:lstStyle/>
        <a:p>
          <a:endParaRPr lang="zh-TW" altLang="en-US"/>
        </a:p>
      </dgm:t>
    </dgm:pt>
    <dgm:pt modelId="{FBCEDBB1-608A-4B15-8B14-7605FABBA02C}">
      <dgm:prSet/>
      <dgm:spPr/>
      <dgm:t>
        <a:bodyPr/>
        <a:lstStyle/>
        <a:p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後兩年將陸續完成彈性高效率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HPC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架構和高速儲存系統的建置，以及雲端高載運算的功能擴增。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B7E37D-5DC5-4FCA-9E1C-A0320FDC9735}" type="parTrans" cxnId="{23B5144D-4EB5-47A6-8487-B675913371FC}">
      <dgm:prSet/>
      <dgm:spPr/>
      <dgm:t>
        <a:bodyPr/>
        <a:lstStyle/>
        <a:p>
          <a:endParaRPr lang="zh-TW" altLang="en-US"/>
        </a:p>
      </dgm:t>
    </dgm:pt>
    <dgm:pt modelId="{EB1AB310-A6F1-4747-8F6B-C5BB09A60D43}" type="sibTrans" cxnId="{23B5144D-4EB5-47A6-8487-B675913371FC}">
      <dgm:prSet/>
      <dgm:spPr/>
      <dgm:t>
        <a:bodyPr/>
        <a:lstStyle/>
        <a:p>
          <a:endParaRPr lang="zh-TW" altLang="en-US"/>
        </a:p>
      </dgm:t>
    </dgm:pt>
    <dgm:pt modelId="{8215409A-01A3-4208-A993-5301C6DC57A0}">
      <dgm:prSet/>
      <dgm:spPr/>
      <dgm:t>
        <a:bodyPr/>
        <a:lstStyle/>
        <a:p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硬體架構圖如下所示</a:t>
          </a: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包含四個運算節點和高速儲存系統，且以無限頻寬技術相連</a:t>
          </a: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1B81E73-D70E-4F5C-8311-82D73C2B119E}" type="parTrans" cxnId="{E088294B-CB3D-4282-9098-BDF7633F256B}">
      <dgm:prSet/>
      <dgm:spPr/>
      <dgm:t>
        <a:bodyPr/>
        <a:lstStyle/>
        <a:p>
          <a:endParaRPr lang="zh-TW" altLang="en-US"/>
        </a:p>
      </dgm:t>
    </dgm:pt>
    <dgm:pt modelId="{ADEBEA43-0191-42CA-B71C-DA82F2360F7D}" type="sibTrans" cxnId="{E088294B-CB3D-4282-9098-BDF7633F256B}">
      <dgm:prSet/>
      <dgm:spPr/>
      <dgm:t>
        <a:bodyPr/>
        <a:lstStyle/>
        <a:p>
          <a:endParaRPr lang="zh-TW" altLang="en-US"/>
        </a:p>
      </dgm:t>
    </dgm:pt>
    <dgm:pt modelId="{0340D84B-49A4-45A5-AAEB-232967D35C2A}">
      <dgm:prSet/>
      <dgm:spPr/>
      <dgm:t>
        <a:bodyPr/>
        <a:lstStyle/>
        <a:p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搭配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HPC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資源排程與管理軟體，將可有效率且彈性地提供運算資源給多個用戶同時使用。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27B243C-2232-428A-A079-077B666C62D4}" type="parTrans" cxnId="{B2540740-11CC-4198-A3C0-1E1DA6124684}">
      <dgm:prSet/>
      <dgm:spPr/>
      <dgm:t>
        <a:bodyPr/>
        <a:lstStyle/>
        <a:p>
          <a:endParaRPr lang="zh-TW" altLang="en-US"/>
        </a:p>
      </dgm:t>
    </dgm:pt>
    <dgm:pt modelId="{ACCDE41E-5F13-46E0-A3FC-B5A18527C15E}" type="sibTrans" cxnId="{B2540740-11CC-4198-A3C0-1E1DA6124684}">
      <dgm:prSet/>
      <dgm:spPr/>
      <dgm:t>
        <a:bodyPr/>
        <a:lstStyle/>
        <a:p>
          <a:endParaRPr lang="zh-TW" altLang="en-US"/>
        </a:p>
      </dgm:t>
    </dgm:pt>
    <dgm:pt modelId="{8E290167-4F98-4333-97B9-2E4FEF89F740}" type="pres">
      <dgm:prSet presAssocID="{3BC70332-FF9A-4287-9115-4D7A07B9A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CFAE07-4D78-45B6-BE49-BA15403A6744}" type="pres">
      <dgm:prSet presAssocID="{DFA259B2-CBA3-4741-BF8F-CCAF07AC21B5}" presName="parentLin" presStyleCnt="0"/>
      <dgm:spPr/>
    </dgm:pt>
    <dgm:pt modelId="{112DD0ED-4D61-4704-8571-518EBE1A51D3}" type="pres">
      <dgm:prSet presAssocID="{DFA259B2-CBA3-4741-BF8F-CCAF07AC21B5}" presName="parentLeftMargin" presStyleLbl="node1" presStyleIdx="0" presStyleCnt="1"/>
      <dgm:spPr/>
      <dgm:t>
        <a:bodyPr/>
        <a:lstStyle/>
        <a:p>
          <a:endParaRPr lang="zh-TW" altLang="en-US"/>
        </a:p>
      </dgm:t>
    </dgm:pt>
    <dgm:pt modelId="{173A9D72-952B-4D15-BDDE-13B9414E6D13}" type="pres">
      <dgm:prSet presAssocID="{DFA259B2-CBA3-4741-BF8F-CCAF07AC21B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1EE31D-F6F9-48E1-9A26-A3F9FA24B40D}" type="pres">
      <dgm:prSet presAssocID="{DFA259B2-CBA3-4741-BF8F-CCAF07AC21B5}" presName="negativeSpace" presStyleCnt="0"/>
      <dgm:spPr/>
    </dgm:pt>
    <dgm:pt modelId="{A83B1806-8704-4F70-9C4D-A52A0BB79971}" type="pres">
      <dgm:prSet presAssocID="{DFA259B2-CBA3-4741-BF8F-CCAF07AC21B5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34C78A3-A5A7-4E8D-954B-16686C0F3A9E}" type="presOf" srcId="{5780112E-2F8F-4C59-8044-D0016C496150}" destId="{A83B1806-8704-4F70-9C4D-A52A0BB79971}" srcOrd="0" destOrd="0" presId="urn:microsoft.com/office/officeart/2005/8/layout/list1"/>
    <dgm:cxn modelId="{C178CDC7-F3C5-432B-A794-9608904C2DDF}" srcId="{DFA259B2-CBA3-4741-BF8F-CCAF07AC21B5}" destId="{5780112E-2F8F-4C59-8044-D0016C496150}" srcOrd="0" destOrd="0" parTransId="{A316FB38-1F50-4436-BD8F-5CAFDD387D02}" sibTransId="{1D64C449-8F57-4C07-BB15-28CACC53352D}"/>
    <dgm:cxn modelId="{EB09C044-628C-40B9-9F89-DE92FE2FCA64}" type="presOf" srcId="{FBCEDBB1-608A-4B15-8B14-7605FABBA02C}" destId="{A83B1806-8704-4F70-9C4D-A52A0BB79971}" srcOrd="0" destOrd="1" presId="urn:microsoft.com/office/officeart/2005/8/layout/list1"/>
    <dgm:cxn modelId="{34E876C0-79EF-430F-9217-8B282A459125}" type="presOf" srcId="{DFA259B2-CBA3-4741-BF8F-CCAF07AC21B5}" destId="{112DD0ED-4D61-4704-8571-518EBE1A51D3}" srcOrd="0" destOrd="0" presId="urn:microsoft.com/office/officeart/2005/8/layout/list1"/>
    <dgm:cxn modelId="{B2540740-11CC-4198-A3C0-1E1DA6124684}" srcId="{DFA259B2-CBA3-4741-BF8F-CCAF07AC21B5}" destId="{0340D84B-49A4-45A5-AAEB-232967D35C2A}" srcOrd="3" destOrd="0" parTransId="{527B243C-2232-428A-A079-077B666C62D4}" sibTransId="{ACCDE41E-5F13-46E0-A3FC-B5A18527C15E}"/>
    <dgm:cxn modelId="{00F2BC57-1C18-4C99-9D08-8AC2459D3003}" srcId="{3BC70332-FF9A-4287-9115-4D7A07B9AFFB}" destId="{DFA259B2-CBA3-4741-BF8F-CCAF07AC21B5}" srcOrd="0" destOrd="0" parTransId="{C29B0920-8989-4FC9-897B-990E6A656E98}" sibTransId="{BAC2D44A-BE0A-4E31-8333-EBD65F81AA43}"/>
    <dgm:cxn modelId="{E088294B-CB3D-4282-9098-BDF7633F256B}" srcId="{DFA259B2-CBA3-4741-BF8F-CCAF07AC21B5}" destId="{8215409A-01A3-4208-A993-5301C6DC57A0}" srcOrd="2" destOrd="0" parTransId="{C1B81E73-D70E-4F5C-8311-82D73C2B119E}" sibTransId="{ADEBEA43-0191-42CA-B71C-DA82F2360F7D}"/>
    <dgm:cxn modelId="{23B5144D-4EB5-47A6-8487-B675913371FC}" srcId="{DFA259B2-CBA3-4741-BF8F-CCAF07AC21B5}" destId="{FBCEDBB1-608A-4B15-8B14-7605FABBA02C}" srcOrd="1" destOrd="0" parTransId="{EDB7E37D-5DC5-4FCA-9E1C-A0320FDC9735}" sibTransId="{EB1AB310-A6F1-4747-8F6B-C5BB09A60D43}"/>
    <dgm:cxn modelId="{0F4E43D9-5DE4-4A22-8026-3E9F254BE3F3}" type="presOf" srcId="{0340D84B-49A4-45A5-AAEB-232967D35C2A}" destId="{A83B1806-8704-4F70-9C4D-A52A0BB79971}" srcOrd="0" destOrd="3" presId="urn:microsoft.com/office/officeart/2005/8/layout/list1"/>
    <dgm:cxn modelId="{281FBFF0-EAD5-4325-98BC-4D146BC1AF39}" type="presOf" srcId="{DFA259B2-CBA3-4741-BF8F-CCAF07AC21B5}" destId="{173A9D72-952B-4D15-BDDE-13B9414E6D13}" srcOrd="1" destOrd="0" presId="urn:microsoft.com/office/officeart/2005/8/layout/list1"/>
    <dgm:cxn modelId="{E870E894-A6A2-4B36-8DE0-E2AF899331F7}" type="presOf" srcId="{3BC70332-FF9A-4287-9115-4D7A07B9AFFB}" destId="{8E290167-4F98-4333-97B9-2E4FEF89F740}" srcOrd="0" destOrd="0" presId="urn:microsoft.com/office/officeart/2005/8/layout/list1"/>
    <dgm:cxn modelId="{4A81B795-B508-4847-8F42-C3A19D5CA46C}" type="presOf" srcId="{8215409A-01A3-4208-A993-5301C6DC57A0}" destId="{A83B1806-8704-4F70-9C4D-A52A0BB79971}" srcOrd="0" destOrd="2" presId="urn:microsoft.com/office/officeart/2005/8/layout/list1"/>
    <dgm:cxn modelId="{1FF259A3-9C8A-404A-95EC-F06A584C7F08}" type="presParOf" srcId="{8E290167-4F98-4333-97B9-2E4FEF89F740}" destId="{16CFAE07-4D78-45B6-BE49-BA15403A6744}" srcOrd="0" destOrd="0" presId="urn:microsoft.com/office/officeart/2005/8/layout/list1"/>
    <dgm:cxn modelId="{1DEA2FEB-E88D-491D-BCDF-9EC72A4F11C8}" type="presParOf" srcId="{16CFAE07-4D78-45B6-BE49-BA15403A6744}" destId="{112DD0ED-4D61-4704-8571-518EBE1A51D3}" srcOrd="0" destOrd="0" presId="urn:microsoft.com/office/officeart/2005/8/layout/list1"/>
    <dgm:cxn modelId="{E1567E73-38B6-45A5-A8E2-CCB60AE69E88}" type="presParOf" srcId="{16CFAE07-4D78-45B6-BE49-BA15403A6744}" destId="{173A9D72-952B-4D15-BDDE-13B9414E6D13}" srcOrd="1" destOrd="0" presId="urn:microsoft.com/office/officeart/2005/8/layout/list1"/>
    <dgm:cxn modelId="{8C198410-0C78-4521-B8AB-49C46628FAED}" type="presParOf" srcId="{8E290167-4F98-4333-97B9-2E4FEF89F740}" destId="{D11EE31D-F6F9-48E1-9A26-A3F9FA24B40D}" srcOrd="1" destOrd="0" presId="urn:microsoft.com/office/officeart/2005/8/layout/list1"/>
    <dgm:cxn modelId="{4A8712E5-D55E-47F3-BCC3-5B125AFABC31}" type="presParOf" srcId="{8E290167-4F98-4333-97B9-2E4FEF89F740}" destId="{A83B1806-8704-4F70-9C4D-A52A0BB7997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16353B-332A-4B93-BCA4-671A21A91AD3}" type="doc">
      <dgm:prSet loTypeId="urn:microsoft.com/office/officeart/2005/8/layout/radial2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86C9F946-DA16-4230-B60D-CC205BB2A9A0}">
      <dgm:prSet/>
      <dgm:spPr/>
      <dgm:t>
        <a:bodyPr/>
        <a:lstStyle/>
        <a:p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NVSHMEM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函式庫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9D43217-76F9-4CDD-B137-53AA33857A68}" type="parTrans" cxnId="{3D7BEB43-40B3-40E1-8BAB-FAF066B73392}">
      <dgm:prSet/>
      <dgm:spPr/>
      <dgm:t>
        <a:bodyPr/>
        <a:lstStyle/>
        <a:p>
          <a:endParaRPr lang="zh-TW" altLang="en-US"/>
        </a:p>
      </dgm:t>
    </dgm:pt>
    <dgm:pt modelId="{1F11515D-78A9-4D2A-BF2D-5265B02FE712}" type="sibTrans" cxnId="{3D7BEB43-40B3-40E1-8BAB-FAF066B73392}">
      <dgm:prSet/>
      <dgm:spPr/>
      <dgm:t>
        <a:bodyPr/>
        <a:lstStyle/>
        <a:p>
          <a:endParaRPr lang="zh-TW" altLang="en-US"/>
        </a:p>
      </dgm:t>
    </dgm:pt>
    <dgm:pt modelId="{9DBE4BD3-EA08-454A-859C-DDA2E9AFB653}">
      <dgm:prSet/>
      <dgm:spPr/>
      <dgm:t>
        <a:bodyPr/>
        <a:lstStyle/>
        <a:p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NVIDIA </a:t>
          </a:r>
          <a:r>
            <a:rPr lang="en-US" b="0" i="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Nsight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CADD834-BE32-435C-9436-287E6D685705}" type="parTrans" cxnId="{FC4DC3FC-C0AB-4A15-949D-5FEC7722ED7A}">
      <dgm:prSet/>
      <dgm:spPr/>
      <dgm:t>
        <a:bodyPr/>
        <a:lstStyle/>
        <a:p>
          <a:endParaRPr lang="zh-TW" altLang="en-US"/>
        </a:p>
      </dgm:t>
    </dgm:pt>
    <dgm:pt modelId="{BBD3527B-AE1A-4949-8962-A8E2A0CCC574}" type="sibTrans" cxnId="{FC4DC3FC-C0AB-4A15-949D-5FEC7722ED7A}">
      <dgm:prSet/>
      <dgm:spPr/>
      <dgm:t>
        <a:bodyPr/>
        <a:lstStyle/>
        <a:p>
          <a:endParaRPr lang="zh-TW" altLang="en-US"/>
        </a:p>
      </dgm:t>
    </dgm:pt>
    <dgm:pt modelId="{435DB35A-4B5C-4B13-A92D-3B5F948CE26E}">
      <dgm:prSet/>
      <dgm:spPr/>
      <dgm:t>
        <a:bodyPr/>
        <a:lstStyle/>
        <a:p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NVIDIA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偵錯工具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38EC50-DEAE-4298-AFB5-A6EFA10D4866}" type="parTrans" cxnId="{6A42E565-6FD0-41FB-8330-ABBFD055A9CC}">
      <dgm:prSet/>
      <dgm:spPr/>
      <dgm:t>
        <a:bodyPr/>
        <a:lstStyle/>
        <a:p>
          <a:endParaRPr lang="zh-TW" altLang="en-US"/>
        </a:p>
      </dgm:t>
    </dgm:pt>
    <dgm:pt modelId="{93F46056-1EB4-4DE1-9B22-D7C64EBDC0E2}" type="sibTrans" cxnId="{6A42E565-6FD0-41FB-8330-ABBFD055A9CC}">
      <dgm:prSet/>
      <dgm:spPr/>
      <dgm:t>
        <a:bodyPr/>
        <a:lstStyle/>
        <a:p>
          <a:endParaRPr lang="zh-TW" altLang="en-US"/>
        </a:p>
      </dgm:t>
    </dgm:pt>
    <dgm:pt modelId="{F93B66FA-494A-48BE-8B86-6665C43A9AFF}">
      <dgm:prSet/>
      <dgm:spPr/>
      <dgm:t>
        <a:bodyPr/>
        <a:lstStyle/>
        <a:p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NVIDIA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數學函式庫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2F4287A-1212-46FD-9410-EAF6AF5EC0DF}" type="sibTrans" cxnId="{F3A0981C-5930-4078-83F8-D449EB04FDF6}">
      <dgm:prSet/>
      <dgm:spPr/>
      <dgm:t>
        <a:bodyPr/>
        <a:lstStyle/>
        <a:p>
          <a:endParaRPr lang="zh-TW" altLang="en-US"/>
        </a:p>
      </dgm:t>
    </dgm:pt>
    <dgm:pt modelId="{E5EA0542-9336-4FED-A575-F281D4058F5B}" type="parTrans" cxnId="{F3A0981C-5930-4078-83F8-D449EB04FDF6}">
      <dgm:prSet/>
      <dgm:spPr/>
      <dgm:t>
        <a:bodyPr/>
        <a:lstStyle/>
        <a:p>
          <a:endParaRPr lang="zh-TW" altLang="en-US"/>
        </a:p>
      </dgm:t>
    </dgm:pt>
    <dgm:pt modelId="{A72E3DF2-967F-4A25-8993-3B996146A50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sz="27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為異構 </a:t>
          </a:r>
          <a:r>
            <a:rPr lang="en-US" sz="27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CPU + GPU </a:t>
          </a:r>
          <a:r>
            <a:rPr lang="zh-TW" sz="27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服務器移植和微調平行化應用程式、</a:t>
          </a:r>
          <a:r>
            <a:rPr lang="en-US" sz="2700" b="0" i="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OpenACC</a:t>
          </a:r>
          <a:r>
            <a:rPr lang="zh-TW" sz="27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、 </a:t>
          </a:r>
          <a:r>
            <a:rPr lang="en-US" sz="27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OpenMP </a:t>
          </a:r>
          <a:r>
            <a:rPr lang="zh-TW" sz="27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平行指令以及 </a:t>
          </a:r>
          <a:r>
            <a:rPr lang="en-US" sz="27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CUDA</a:t>
          </a:r>
          <a:r>
            <a:rPr lang="zh-TW" sz="27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endParaRPr lang="zh-TW" sz="27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7E08B54-3C53-4E01-966C-327E00930B52}" type="parTrans" cxnId="{9843A62F-2FEF-4DF6-B157-B92C1E82B909}">
      <dgm:prSet/>
      <dgm:spPr/>
      <dgm:t>
        <a:bodyPr/>
        <a:lstStyle/>
        <a:p>
          <a:endParaRPr lang="zh-TW" altLang="en-US"/>
        </a:p>
      </dgm:t>
    </dgm:pt>
    <dgm:pt modelId="{3C95ECE9-0E5F-47B2-843A-1221D7F3B40D}" type="sibTrans" cxnId="{9843A62F-2FEF-4DF6-B157-B92C1E82B909}">
      <dgm:prSet/>
      <dgm:spPr/>
      <dgm:t>
        <a:bodyPr/>
        <a:lstStyle/>
        <a:p>
          <a:endParaRPr lang="zh-TW" altLang="en-US"/>
        </a:p>
      </dgm:t>
    </dgm:pt>
    <dgm:pt modelId="{30CB571B-56A5-4CF8-A19D-8611B766A458}">
      <dgm:prSet/>
      <dgm:spPr/>
      <dgm:t>
        <a:bodyPr/>
        <a:lstStyle/>
        <a:p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為線性代數和信號處理演算法提供了高度優化的 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GPU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加速。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7D5094-491F-4ABD-9D20-EE5B06AEAB71}" type="parTrans" cxnId="{FFBB1F00-D0C7-4ECE-A319-92B708118765}">
      <dgm:prSet/>
      <dgm:spPr/>
      <dgm:t>
        <a:bodyPr/>
        <a:lstStyle/>
        <a:p>
          <a:endParaRPr lang="zh-TW" altLang="en-US"/>
        </a:p>
      </dgm:t>
    </dgm:pt>
    <dgm:pt modelId="{D6CF162E-DE2F-4513-8076-D1444760A5D0}" type="sibTrans" cxnId="{FFBB1F00-D0C7-4ECE-A319-92B708118765}">
      <dgm:prSet/>
      <dgm:spPr/>
      <dgm:t>
        <a:bodyPr/>
        <a:lstStyle/>
        <a:p>
          <a:endParaRPr lang="zh-TW" altLang="en-US"/>
        </a:p>
      </dgm:t>
    </dgm:pt>
    <dgm:pt modelId="{36D9EC60-FBA0-4142-B984-7F8C4C1B687F}">
      <dgm:prSet/>
      <dgm:spPr/>
      <dgm:t>
        <a:bodyPr/>
        <a:lstStyle/>
        <a:p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可以在 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CUDA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和 </a:t>
          </a:r>
          <a:r>
            <a:rPr lang="en-US" b="0" i="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OpenACC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程式中調用多 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GPU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和多節點通信。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C02058-EC02-484D-A92D-6A7BC4419AD8}" type="parTrans" cxnId="{E512A793-F2BE-4CCA-A2F0-C0DBFEE243B6}">
      <dgm:prSet/>
      <dgm:spPr/>
      <dgm:t>
        <a:bodyPr/>
        <a:lstStyle/>
        <a:p>
          <a:endParaRPr lang="zh-TW" altLang="en-US"/>
        </a:p>
      </dgm:t>
    </dgm:pt>
    <dgm:pt modelId="{178599FF-E1D6-474F-AFD1-D8CD1149734B}" type="sibTrans" cxnId="{E512A793-F2BE-4CCA-A2F0-C0DBFEE243B6}">
      <dgm:prSet/>
      <dgm:spPr/>
      <dgm:t>
        <a:bodyPr/>
        <a:lstStyle/>
        <a:p>
          <a:endParaRPr lang="zh-TW" altLang="en-US"/>
        </a:p>
      </dgm:t>
    </dgm:pt>
    <dgm:pt modelId="{C458B461-C5A4-4682-B5E1-820DAF0414F9}">
      <dgm:prSet/>
      <dgm:spPr/>
      <dgm:t>
        <a:bodyPr/>
        <a:lstStyle/>
        <a:p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適用於 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OpenMP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和 </a:t>
          </a:r>
          <a:r>
            <a:rPr lang="en-US" b="0" i="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OpenACC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中的多核 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CPU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應用程式以及 </a:t>
          </a:r>
          <a:r>
            <a:rPr lang="en-US" b="0" i="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OpenACC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和 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CUDA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中的 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GPU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加速應用程式。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C71E00-DC93-41DE-9408-A0718FD5EB33}" type="parTrans" cxnId="{ED183380-C897-4219-853E-9AD8A17FA3BC}">
      <dgm:prSet/>
      <dgm:spPr/>
      <dgm:t>
        <a:bodyPr/>
        <a:lstStyle/>
        <a:p>
          <a:endParaRPr lang="zh-TW" altLang="en-US"/>
        </a:p>
      </dgm:t>
    </dgm:pt>
    <dgm:pt modelId="{69923A5D-8960-4431-85D3-72636FDE24E8}" type="sibTrans" cxnId="{ED183380-C897-4219-853E-9AD8A17FA3BC}">
      <dgm:prSet/>
      <dgm:spPr/>
      <dgm:t>
        <a:bodyPr/>
        <a:lstStyle/>
        <a:p>
          <a:endParaRPr lang="zh-TW" altLang="en-US"/>
        </a:p>
      </dgm:t>
    </dgm:pt>
    <dgm:pt modelId="{6946074A-8D29-4E46-B885-A2E81D8C9773}">
      <dgm:prSet/>
      <dgm:spPr/>
      <dgm:t>
        <a:bodyPr/>
        <a:lstStyle/>
        <a:p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NVIDIA Fortran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1EE0832-727F-4256-832D-1E1EC1DE5A8E}" type="parTrans" cxnId="{F008C85B-D804-4258-B756-17402C4D81A8}">
      <dgm:prSet/>
      <dgm:spPr/>
      <dgm:t>
        <a:bodyPr/>
        <a:lstStyle/>
        <a:p>
          <a:endParaRPr lang="zh-TW" altLang="en-US"/>
        </a:p>
      </dgm:t>
    </dgm:pt>
    <dgm:pt modelId="{7EE3A9C2-2BA9-4F21-B373-D6FBF98A2789}" type="sibTrans" cxnId="{F008C85B-D804-4258-B756-17402C4D81A8}">
      <dgm:prSet/>
      <dgm:spPr/>
      <dgm:t>
        <a:bodyPr/>
        <a:lstStyle/>
        <a:p>
          <a:endParaRPr lang="zh-TW" altLang="en-US"/>
        </a:p>
      </dgm:t>
    </dgm:pt>
    <dgm:pt modelId="{DE1C8393-FAE2-400F-B1B1-39D589FC7DDF}">
      <dgm:prSet/>
      <dgm:spPr/>
      <dgm:t>
        <a:bodyPr/>
        <a:lstStyle/>
        <a:p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可用於 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CUDA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應用程式除錯，並且是 </a:t>
          </a:r>
          <a:r>
            <a:rPr lang="en-US" b="0" i="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OpenACC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， 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OpenMP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和 </a:t>
          </a:r>
          <a:r>
            <a:rPr 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MPI </a:t>
          </a:r>
          <a:r>
            <a:rPr 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的第三方偵錯工具。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558BF5-150A-4A53-AEE2-6698F8523522}" type="parTrans" cxnId="{2F440E5A-3438-4C9D-8128-915CE5168838}">
      <dgm:prSet/>
      <dgm:spPr/>
      <dgm:t>
        <a:bodyPr/>
        <a:lstStyle/>
        <a:p>
          <a:endParaRPr lang="zh-TW" altLang="en-US"/>
        </a:p>
      </dgm:t>
    </dgm:pt>
    <dgm:pt modelId="{8E808ECC-0749-40BF-94D9-25DA4281F446}" type="sibTrans" cxnId="{2F440E5A-3438-4C9D-8128-915CE5168838}">
      <dgm:prSet/>
      <dgm:spPr/>
      <dgm:t>
        <a:bodyPr/>
        <a:lstStyle/>
        <a:p>
          <a:endParaRPr lang="zh-TW" altLang="en-US"/>
        </a:p>
      </dgm:t>
    </dgm:pt>
    <dgm:pt modelId="{9A316EFE-ECEA-4A0F-B456-261C68FD115E}" type="pres">
      <dgm:prSet presAssocID="{ED16353B-332A-4B93-BCA4-671A21A91AD3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1C0182C-8340-4143-980F-205CB5C199B2}" type="pres">
      <dgm:prSet presAssocID="{ED16353B-332A-4B93-BCA4-671A21A91AD3}" presName="cycle" presStyleCnt="0"/>
      <dgm:spPr/>
    </dgm:pt>
    <dgm:pt modelId="{11758195-0D84-48F0-9CF0-35783BAF144E}" type="pres">
      <dgm:prSet presAssocID="{ED16353B-332A-4B93-BCA4-671A21A91AD3}" presName="centerShape" presStyleCnt="0"/>
      <dgm:spPr/>
    </dgm:pt>
    <dgm:pt modelId="{F1CC56AE-57FA-4EC6-9805-BAE968A7EE7C}" type="pres">
      <dgm:prSet presAssocID="{ED16353B-332A-4B93-BCA4-671A21A91AD3}" presName="connSite" presStyleLbl="node1" presStyleIdx="0" presStyleCnt="6"/>
      <dgm:spPr/>
    </dgm:pt>
    <dgm:pt modelId="{15F25AC9-E4FF-43DA-8B54-E400806DA382}" type="pres">
      <dgm:prSet presAssocID="{ED16353B-332A-4B93-BCA4-671A21A91AD3}" presName="visible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391FCB4-337F-4192-9904-8F1D8E8AFBD1}" type="pres">
      <dgm:prSet presAssocID="{E1EE0832-727F-4256-832D-1E1EC1DE5A8E}" presName="Name25" presStyleLbl="parChTrans1D1" presStyleIdx="0" presStyleCnt="5"/>
      <dgm:spPr/>
      <dgm:t>
        <a:bodyPr/>
        <a:lstStyle/>
        <a:p>
          <a:endParaRPr lang="zh-TW" altLang="en-US"/>
        </a:p>
      </dgm:t>
    </dgm:pt>
    <dgm:pt modelId="{0190F725-2047-42B0-B1AA-11074B14BA6A}" type="pres">
      <dgm:prSet presAssocID="{6946074A-8D29-4E46-B885-A2E81D8C9773}" presName="node" presStyleCnt="0"/>
      <dgm:spPr/>
    </dgm:pt>
    <dgm:pt modelId="{984696A6-885F-4CEC-9C32-A32248B9C212}" type="pres">
      <dgm:prSet presAssocID="{6946074A-8D29-4E46-B885-A2E81D8C9773}" presName="parentNode" presStyleLbl="node1" presStyleIdx="1" presStyleCnt="6" custScaleX="100356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0ABA4E-7BC3-4BCF-958B-1B73DB30EF37}" type="pres">
      <dgm:prSet presAssocID="{6946074A-8D29-4E46-B885-A2E81D8C9773}" presName="child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ED44B5-00F6-4327-9202-2379D0854E71}" type="pres">
      <dgm:prSet presAssocID="{E5EA0542-9336-4FED-A575-F281D4058F5B}" presName="Name25" presStyleLbl="parChTrans1D1" presStyleIdx="1" presStyleCnt="5"/>
      <dgm:spPr/>
      <dgm:t>
        <a:bodyPr/>
        <a:lstStyle/>
        <a:p>
          <a:endParaRPr lang="zh-TW" altLang="en-US"/>
        </a:p>
      </dgm:t>
    </dgm:pt>
    <dgm:pt modelId="{7DD0A43B-4073-4011-9C8E-E923DE951D5F}" type="pres">
      <dgm:prSet presAssocID="{F93B66FA-494A-48BE-8B86-6665C43A9AFF}" presName="node" presStyleCnt="0"/>
      <dgm:spPr/>
    </dgm:pt>
    <dgm:pt modelId="{67E830EA-01D0-4F45-953F-021B4CE82A06}" type="pres">
      <dgm:prSet presAssocID="{F93B66FA-494A-48BE-8B86-6665C43A9AFF}" presName="parentNode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84DE977-059E-4616-80F6-A8BA54BED167}" type="pres">
      <dgm:prSet presAssocID="{F93B66FA-494A-48BE-8B86-6665C43A9AFF}" presName="child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7A1239-818E-411C-80B1-FD181D4A8AF0}" type="pres">
      <dgm:prSet presAssocID="{49D43217-76F9-4CDD-B137-53AA33857A68}" presName="Name25" presStyleLbl="parChTrans1D1" presStyleIdx="2" presStyleCnt="5"/>
      <dgm:spPr/>
      <dgm:t>
        <a:bodyPr/>
        <a:lstStyle/>
        <a:p>
          <a:endParaRPr lang="zh-TW" altLang="en-US"/>
        </a:p>
      </dgm:t>
    </dgm:pt>
    <dgm:pt modelId="{E0FD8A24-2555-4DF2-923D-38C8B7A9F892}" type="pres">
      <dgm:prSet presAssocID="{86C9F946-DA16-4230-B60D-CC205BB2A9A0}" presName="node" presStyleCnt="0"/>
      <dgm:spPr/>
    </dgm:pt>
    <dgm:pt modelId="{2BB2404F-9E7E-4F47-96E8-56294B64F051}" type="pres">
      <dgm:prSet presAssocID="{86C9F946-DA16-4230-B60D-CC205BB2A9A0}" presName="parentNode" presStyleLbl="node1" presStyleIdx="3" presStyleCnt="6" custScaleX="10310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45EAAA-1290-4391-858B-BA8A12126F0B}" type="pres">
      <dgm:prSet presAssocID="{86C9F946-DA16-4230-B60D-CC205BB2A9A0}" presName="child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BB3B7F1-18EC-4A6D-8842-07035B13658F}" type="pres">
      <dgm:prSet presAssocID="{5CADD834-BE32-435C-9436-287E6D685705}" presName="Name25" presStyleLbl="parChTrans1D1" presStyleIdx="3" presStyleCnt="5"/>
      <dgm:spPr/>
      <dgm:t>
        <a:bodyPr/>
        <a:lstStyle/>
        <a:p>
          <a:endParaRPr lang="zh-TW" altLang="en-US"/>
        </a:p>
      </dgm:t>
    </dgm:pt>
    <dgm:pt modelId="{1D273EDD-7BE4-46D0-8320-A25D88C542F3}" type="pres">
      <dgm:prSet presAssocID="{9DBE4BD3-EA08-454A-859C-DDA2E9AFB653}" presName="node" presStyleCnt="0"/>
      <dgm:spPr/>
    </dgm:pt>
    <dgm:pt modelId="{1158825E-73CB-4148-8D12-0AD71F534599}" type="pres">
      <dgm:prSet presAssocID="{9DBE4BD3-EA08-454A-859C-DDA2E9AFB653}" presName="parentNode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CFD2709-5748-4FD7-843E-E8B8B53C5EBE}" type="pres">
      <dgm:prSet presAssocID="{9DBE4BD3-EA08-454A-859C-DDA2E9AFB653}" presName="child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362963-8996-454F-8B2B-834544396FC0}" type="pres">
      <dgm:prSet presAssocID="{8238EC50-DEAE-4298-AFB5-A6EFA10D4866}" presName="Name25" presStyleLbl="parChTrans1D1" presStyleIdx="4" presStyleCnt="5"/>
      <dgm:spPr/>
      <dgm:t>
        <a:bodyPr/>
        <a:lstStyle/>
        <a:p>
          <a:endParaRPr lang="zh-TW" altLang="en-US"/>
        </a:p>
      </dgm:t>
    </dgm:pt>
    <dgm:pt modelId="{CDF19232-6961-4F1F-898A-8C8BB3C73CE0}" type="pres">
      <dgm:prSet presAssocID="{435DB35A-4B5C-4B13-A92D-3B5F948CE26E}" presName="node" presStyleCnt="0"/>
      <dgm:spPr/>
    </dgm:pt>
    <dgm:pt modelId="{13E8BA4B-8AC6-4401-9F6A-C7B1EA7B1E16}" type="pres">
      <dgm:prSet presAssocID="{435DB35A-4B5C-4B13-A92D-3B5F948CE26E}" presName="parentNode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926320-91C5-46EB-8330-5C611577E578}" type="pres">
      <dgm:prSet presAssocID="{435DB35A-4B5C-4B13-A92D-3B5F948CE26E}" presName="child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F440E5A-3438-4C9D-8128-915CE5168838}" srcId="{435DB35A-4B5C-4B13-A92D-3B5F948CE26E}" destId="{DE1C8393-FAE2-400F-B1B1-39D589FC7DDF}" srcOrd="0" destOrd="0" parTransId="{EA558BF5-150A-4A53-AEE2-6698F8523522}" sibTransId="{8E808ECC-0749-40BF-94D9-25DA4281F446}"/>
    <dgm:cxn modelId="{51C323AB-DD4F-41AC-A259-F06A64099DC4}" type="presOf" srcId="{86C9F946-DA16-4230-B60D-CC205BB2A9A0}" destId="{2BB2404F-9E7E-4F47-96E8-56294B64F051}" srcOrd="0" destOrd="0" presId="urn:microsoft.com/office/officeart/2005/8/layout/radial2"/>
    <dgm:cxn modelId="{718FBD9E-ACEC-484C-B193-EC75EC56ADF9}" type="presOf" srcId="{ED16353B-332A-4B93-BCA4-671A21A91AD3}" destId="{9A316EFE-ECEA-4A0F-B456-261C68FD115E}" srcOrd="0" destOrd="0" presId="urn:microsoft.com/office/officeart/2005/8/layout/radial2"/>
    <dgm:cxn modelId="{E512A793-F2BE-4CCA-A2F0-C0DBFEE243B6}" srcId="{86C9F946-DA16-4230-B60D-CC205BB2A9A0}" destId="{36D9EC60-FBA0-4142-B984-7F8C4C1B687F}" srcOrd="0" destOrd="0" parTransId="{5FC02058-EC02-484D-A92D-6A7BC4419AD8}" sibTransId="{178599FF-E1D6-474F-AFD1-D8CD1149734B}"/>
    <dgm:cxn modelId="{356C5695-FEC3-44F9-A9DB-DABEB0911E23}" type="presOf" srcId="{C458B461-C5A4-4682-B5E1-820DAF0414F9}" destId="{7CFD2709-5748-4FD7-843E-E8B8B53C5EBE}" srcOrd="0" destOrd="0" presId="urn:microsoft.com/office/officeart/2005/8/layout/radial2"/>
    <dgm:cxn modelId="{8858D1BD-0571-43CA-8429-B05E2125C70C}" type="presOf" srcId="{6946074A-8D29-4E46-B885-A2E81D8C9773}" destId="{984696A6-885F-4CEC-9C32-A32248B9C212}" srcOrd="0" destOrd="0" presId="urn:microsoft.com/office/officeart/2005/8/layout/radial2"/>
    <dgm:cxn modelId="{C63DE92D-102B-425B-A77F-B79E660F46BA}" type="presOf" srcId="{A72E3DF2-967F-4A25-8993-3B996146A50A}" destId="{010ABA4E-7BC3-4BCF-958B-1B73DB30EF37}" srcOrd="0" destOrd="0" presId="urn:microsoft.com/office/officeart/2005/8/layout/radial2"/>
    <dgm:cxn modelId="{A4CE891E-503C-4CF9-A74E-121D9CADF8CD}" type="presOf" srcId="{DE1C8393-FAE2-400F-B1B1-39D589FC7DDF}" destId="{4A926320-91C5-46EB-8330-5C611577E578}" srcOrd="0" destOrd="0" presId="urn:microsoft.com/office/officeart/2005/8/layout/radial2"/>
    <dgm:cxn modelId="{83E9B2AE-5296-402A-B28B-C9DFA405A60A}" type="presOf" srcId="{30CB571B-56A5-4CF8-A19D-8611B766A458}" destId="{A84DE977-059E-4616-80F6-A8BA54BED167}" srcOrd="0" destOrd="0" presId="urn:microsoft.com/office/officeart/2005/8/layout/radial2"/>
    <dgm:cxn modelId="{9843A62F-2FEF-4DF6-B157-B92C1E82B909}" srcId="{6946074A-8D29-4E46-B885-A2E81D8C9773}" destId="{A72E3DF2-967F-4A25-8993-3B996146A50A}" srcOrd="0" destOrd="0" parTransId="{E7E08B54-3C53-4E01-966C-327E00930B52}" sibTransId="{3C95ECE9-0E5F-47B2-843A-1221D7F3B40D}"/>
    <dgm:cxn modelId="{F98B5BCA-5E32-4DFD-9133-508B50FAE7A6}" type="presOf" srcId="{36D9EC60-FBA0-4142-B984-7F8C4C1B687F}" destId="{4545EAAA-1290-4391-858B-BA8A12126F0B}" srcOrd="0" destOrd="0" presId="urn:microsoft.com/office/officeart/2005/8/layout/radial2"/>
    <dgm:cxn modelId="{700679A1-5E84-40FC-BCA4-B9DAF2052D21}" type="presOf" srcId="{435DB35A-4B5C-4B13-A92D-3B5F948CE26E}" destId="{13E8BA4B-8AC6-4401-9F6A-C7B1EA7B1E16}" srcOrd="0" destOrd="0" presId="urn:microsoft.com/office/officeart/2005/8/layout/radial2"/>
    <dgm:cxn modelId="{3D7BEB43-40B3-40E1-8BAB-FAF066B73392}" srcId="{ED16353B-332A-4B93-BCA4-671A21A91AD3}" destId="{86C9F946-DA16-4230-B60D-CC205BB2A9A0}" srcOrd="2" destOrd="0" parTransId="{49D43217-76F9-4CDD-B137-53AA33857A68}" sibTransId="{1F11515D-78A9-4D2A-BF2D-5265B02FE712}"/>
    <dgm:cxn modelId="{ED183380-C897-4219-853E-9AD8A17FA3BC}" srcId="{9DBE4BD3-EA08-454A-859C-DDA2E9AFB653}" destId="{C458B461-C5A4-4682-B5E1-820DAF0414F9}" srcOrd="0" destOrd="0" parTransId="{32C71E00-DC93-41DE-9408-A0718FD5EB33}" sibTransId="{69923A5D-8960-4431-85D3-72636FDE24E8}"/>
    <dgm:cxn modelId="{16D2DAF6-D8AA-4817-8F1C-71CB48DC368E}" type="presOf" srcId="{49D43217-76F9-4CDD-B137-53AA33857A68}" destId="{E17A1239-818E-411C-80B1-FD181D4A8AF0}" srcOrd="0" destOrd="0" presId="urn:microsoft.com/office/officeart/2005/8/layout/radial2"/>
    <dgm:cxn modelId="{1DB7D4FC-F4D4-46BC-B16E-EF2438E7CE28}" type="presOf" srcId="{5CADD834-BE32-435C-9436-287E6D685705}" destId="{EBB3B7F1-18EC-4A6D-8842-07035B13658F}" srcOrd="0" destOrd="0" presId="urn:microsoft.com/office/officeart/2005/8/layout/radial2"/>
    <dgm:cxn modelId="{6A42E565-6FD0-41FB-8330-ABBFD055A9CC}" srcId="{ED16353B-332A-4B93-BCA4-671A21A91AD3}" destId="{435DB35A-4B5C-4B13-A92D-3B5F948CE26E}" srcOrd="4" destOrd="0" parTransId="{8238EC50-DEAE-4298-AFB5-A6EFA10D4866}" sibTransId="{93F46056-1EB4-4DE1-9B22-D7C64EBDC0E2}"/>
    <dgm:cxn modelId="{7B3602FD-D178-43AD-A204-428BF6890BD7}" type="presOf" srcId="{F93B66FA-494A-48BE-8B86-6665C43A9AFF}" destId="{67E830EA-01D0-4F45-953F-021B4CE82A06}" srcOrd="0" destOrd="0" presId="urn:microsoft.com/office/officeart/2005/8/layout/radial2"/>
    <dgm:cxn modelId="{E74A7E1D-7925-4823-981F-CB85FE513F09}" type="presOf" srcId="{9DBE4BD3-EA08-454A-859C-DDA2E9AFB653}" destId="{1158825E-73CB-4148-8D12-0AD71F534599}" srcOrd="0" destOrd="0" presId="urn:microsoft.com/office/officeart/2005/8/layout/radial2"/>
    <dgm:cxn modelId="{095B0CDF-3265-4072-A369-8D4FC2214C65}" type="presOf" srcId="{8238EC50-DEAE-4298-AFB5-A6EFA10D4866}" destId="{4A362963-8996-454F-8B2B-834544396FC0}" srcOrd="0" destOrd="0" presId="urn:microsoft.com/office/officeart/2005/8/layout/radial2"/>
    <dgm:cxn modelId="{F30415A3-68BD-4DE9-B3FA-BCC58039CC55}" type="presOf" srcId="{E1EE0832-727F-4256-832D-1E1EC1DE5A8E}" destId="{A391FCB4-337F-4192-9904-8F1D8E8AFBD1}" srcOrd="0" destOrd="0" presId="urn:microsoft.com/office/officeart/2005/8/layout/radial2"/>
    <dgm:cxn modelId="{F3A0981C-5930-4078-83F8-D449EB04FDF6}" srcId="{ED16353B-332A-4B93-BCA4-671A21A91AD3}" destId="{F93B66FA-494A-48BE-8B86-6665C43A9AFF}" srcOrd="1" destOrd="0" parTransId="{E5EA0542-9336-4FED-A575-F281D4058F5B}" sibTransId="{72F4287A-1212-46FD-9410-EAF6AF5EC0DF}"/>
    <dgm:cxn modelId="{FC4DC3FC-C0AB-4A15-949D-5FEC7722ED7A}" srcId="{ED16353B-332A-4B93-BCA4-671A21A91AD3}" destId="{9DBE4BD3-EA08-454A-859C-DDA2E9AFB653}" srcOrd="3" destOrd="0" parTransId="{5CADD834-BE32-435C-9436-287E6D685705}" sibTransId="{BBD3527B-AE1A-4949-8962-A8E2A0CCC574}"/>
    <dgm:cxn modelId="{F008C85B-D804-4258-B756-17402C4D81A8}" srcId="{ED16353B-332A-4B93-BCA4-671A21A91AD3}" destId="{6946074A-8D29-4E46-B885-A2E81D8C9773}" srcOrd="0" destOrd="0" parTransId="{E1EE0832-727F-4256-832D-1E1EC1DE5A8E}" sibTransId="{7EE3A9C2-2BA9-4F21-B373-D6FBF98A2789}"/>
    <dgm:cxn modelId="{42E6D201-FD8C-434C-96CD-115063C394CF}" type="presOf" srcId="{E5EA0542-9336-4FED-A575-F281D4058F5B}" destId="{4BED44B5-00F6-4327-9202-2379D0854E71}" srcOrd="0" destOrd="0" presId="urn:microsoft.com/office/officeart/2005/8/layout/radial2"/>
    <dgm:cxn modelId="{FFBB1F00-D0C7-4ECE-A319-92B708118765}" srcId="{F93B66FA-494A-48BE-8B86-6665C43A9AFF}" destId="{30CB571B-56A5-4CF8-A19D-8611B766A458}" srcOrd="0" destOrd="0" parTransId="{8C7D5094-491F-4ABD-9D20-EE5B06AEAB71}" sibTransId="{D6CF162E-DE2F-4513-8076-D1444760A5D0}"/>
    <dgm:cxn modelId="{7A26E55F-561A-4121-893C-F517E549DE4C}" type="presParOf" srcId="{9A316EFE-ECEA-4A0F-B456-261C68FD115E}" destId="{51C0182C-8340-4143-980F-205CB5C199B2}" srcOrd="0" destOrd="0" presId="urn:microsoft.com/office/officeart/2005/8/layout/radial2"/>
    <dgm:cxn modelId="{4A9D6EE8-CED3-41CB-8C9A-9C4F4DD4361C}" type="presParOf" srcId="{51C0182C-8340-4143-980F-205CB5C199B2}" destId="{11758195-0D84-48F0-9CF0-35783BAF144E}" srcOrd="0" destOrd="0" presId="urn:microsoft.com/office/officeart/2005/8/layout/radial2"/>
    <dgm:cxn modelId="{68BACB6F-D09C-4327-9FC8-4FFC51B431CA}" type="presParOf" srcId="{11758195-0D84-48F0-9CF0-35783BAF144E}" destId="{F1CC56AE-57FA-4EC6-9805-BAE968A7EE7C}" srcOrd="0" destOrd="0" presId="urn:microsoft.com/office/officeart/2005/8/layout/radial2"/>
    <dgm:cxn modelId="{78953DA5-D087-4603-AD72-E96E737F896A}" type="presParOf" srcId="{11758195-0D84-48F0-9CF0-35783BAF144E}" destId="{15F25AC9-E4FF-43DA-8B54-E400806DA382}" srcOrd="1" destOrd="0" presId="urn:microsoft.com/office/officeart/2005/8/layout/radial2"/>
    <dgm:cxn modelId="{1C075010-9ABE-4A56-9634-FE0036C8EFC5}" type="presParOf" srcId="{51C0182C-8340-4143-980F-205CB5C199B2}" destId="{A391FCB4-337F-4192-9904-8F1D8E8AFBD1}" srcOrd="1" destOrd="0" presId="urn:microsoft.com/office/officeart/2005/8/layout/radial2"/>
    <dgm:cxn modelId="{CEC71871-CA8C-4167-8BC5-454F9196FD54}" type="presParOf" srcId="{51C0182C-8340-4143-980F-205CB5C199B2}" destId="{0190F725-2047-42B0-B1AA-11074B14BA6A}" srcOrd="2" destOrd="0" presId="urn:microsoft.com/office/officeart/2005/8/layout/radial2"/>
    <dgm:cxn modelId="{4B21B11D-1D51-4776-820C-A6077E3C2A05}" type="presParOf" srcId="{0190F725-2047-42B0-B1AA-11074B14BA6A}" destId="{984696A6-885F-4CEC-9C32-A32248B9C212}" srcOrd="0" destOrd="0" presId="urn:microsoft.com/office/officeart/2005/8/layout/radial2"/>
    <dgm:cxn modelId="{7C92AE20-361D-42DB-B9BD-B8F9F545A97F}" type="presParOf" srcId="{0190F725-2047-42B0-B1AA-11074B14BA6A}" destId="{010ABA4E-7BC3-4BCF-958B-1B73DB30EF37}" srcOrd="1" destOrd="0" presId="urn:microsoft.com/office/officeart/2005/8/layout/radial2"/>
    <dgm:cxn modelId="{4B411D7F-0374-4409-B7DC-8AE9CF26ACE1}" type="presParOf" srcId="{51C0182C-8340-4143-980F-205CB5C199B2}" destId="{4BED44B5-00F6-4327-9202-2379D0854E71}" srcOrd="3" destOrd="0" presId="urn:microsoft.com/office/officeart/2005/8/layout/radial2"/>
    <dgm:cxn modelId="{4E4BB628-B7A1-48CA-86D4-05E6732877FB}" type="presParOf" srcId="{51C0182C-8340-4143-980F-205CB5C199B2}" destId="{7DD0A43B-4073-4011-9C8E-E923DE951D5F}" srcOrd="4" destOrd="0" presId="urn:microsoft.com/office/officeart/2005/8/layout/radial2"/>
    <dgm:cxn modelId="{5EA95FE9-E6FE-4359-87AD-AA066F5387EC}" type="presParOf" srcId="{7DD0A43B-4073-4011-9C8E-E923DE951D5F}" destId="{67E830EA-01D0-4F45-953F-021B4CE82A06}" srcOrd="0" destOrd="0" presId="urn:microsoft.com/office/officeart/2005/8/layout/radial2"/>
    <dgm:cxn modelId="{4B05E63D-BE80-432F-B922-4A2A644C0778}" type="presParOf" srcId="{7DD0A43B-4073-4011-9C8E-E923DE951D5F}" destId="{A84DE977-059E-4616-80F6-A8BA54BED167}" srcOrd="1" destOrd="0" presId="urn:microsoft.com/office/officeart/2005/8/layout/radial2"/>
    <dgm:cxn modelId="{F3B12F5F-B840-4906-BA21-C4E53E888F98}" type="presParOf" srcId="{51C0182C-8340-4143-980F-205CB5C199B2}" destId="{E17A1239-818E-411C-80B1-FD181D4A8AF0}" srcOrd="5" destOrd="0" presId="urn:microsoft.com/office/officeart/2005/8/layout/radial2"/>
    <dgm:cxn modelId="{2525F4EC-D275-4E6C-AA71-F1884C5CDBE0}" type="presParOf" srcId="{51C0182C-8340-4143-980F-205CB5C199B2}" destId="{E0FD8A24-2555-4DF2-923D-38C8B7A9F892}" srcOrd="6" destOrd="0" presId="urn:microsoft.com/office/officeart/2005/8/layout/radial2"/>
    <dgm:cxn modelId="{44A820AE-C1DF-4BFB-9559-02C79284AA0F}" type="presParOf" srcId="{E0FD8A24-2555-4DF2-923D-38C8B7A9F892}" destId="{2BB2404F-9E7E-4F47-96E8-56294B64F051}" srcOrd="0" destOrd="0" presId="urn:microsoft.com/office/officeart/2005/8/layout/radial2"/>
    <dgm:cxn modelId="{2DC940CC-536E-416F-AC15-87F4E22BFB24}" type="presParOf" srcId="{E0FD8A24-2555-4DF2-923D-38C8B7A9F892}" destId="{4545EAAA-1290-4391-858B-BA8A12126F0B}" srcOrd="1" destOrd="0" presId="urn:microsoft.com/office/officeart/2005/8/layout/radial2"/>
    <dgm:cxn modelId="{7353F702-2208-443A-9CA8-F8D7A77740A3}" type="presParOf" srcId="{51C0182C-8340-4143-980F-205CB5C199B2}" destId="{EBB3B7F1-18EC-4A6D-8842-07035B13658F}" srcOrd="7" destOrd="0" presId="urn:microsoft.com/office/officeart/2005/8/layout/radial2"/>
    <dgm:cxn modelId="{04E27340-F9B7-4BD4-BD77-DA4DB195429E}" type="presParOf" srcId="{51C0182C-8340-4143-980F-205CB5C199B2}" destId="{1D273EDD-7BE4-46D0-8320-A25D88C542F3}" srcOrd="8" destOrd="0" presId="urn:microsoft.com/office/officeart/2005/8/layout/radial2"/>
    <dgm:cxn modelId="{137B3C74-5A57-4D99-B72E-6071132D0052}" type="presParOf" srcId="{1D273EDD-7BE4-46D0-8320-A25D88C542F3}" destId="{1158825E-73CB-4148-8D12-0AD71F534599}" srcOrd="0" destOrd="0" presId="urn:microsoft.com/office/officeart/2005/8/layout/radial2"/>
    <dgm:cxn modelId="{777CB631-3317-4DBC-9488-5AC0F6378F44}" type="presParOf" srcId="{1D273EDD-7BE4-46D0-8320-A25D88C542F3}" destId="{7CFD2709-5748-4FD7-843E-E8B8B53C5EBE}" srcOrd="1" destOrd="0" presId="urn:microsoft.com/office/officeart/2005/8/layout/radial2"/>
    <dgm:cxn modelId="{60B156C7-C1DB-4199-BB98-34FDD63E8EB7}" type="presParOf" srcId="{51C0182C-8340-4143-980F-205CB5C199B2}" destId="{4A362963-8996-454F-8B2B-834544396FC0}" srcOrd="9" destOrd="0" presId="urn:microsoft.com/office/officeart/2005/8/layout/radial2"/>
    <dgm:cxn modelId="{175956E6-76DE-47C2-BC31-88877BA4E28D}" type="presParOf" srcId="{51C0182C-8340-4143-980F-205CB5C199B2}" destId="{CDF19232-6961-4F1F-898A-8C8BB3C73CE0}" srcOrd="10" destOrd="0" presId="urn:microsoft.com/office/officeart/2005/8/layout/radial2"/>
    <dgm:cxn modelId="{A36D900D-75E4-4BF6-A4BA-AADD44B424D7}" type="presParOf" srcId="{CDF19232-6961-4F1F-898A-8C8BB3C73CE0}" destId="{13E8BA4B-8AC6-4401-9F6A-C7B1EA7B1E16}" srcOrd="0" destOrd="0" presId="urn:microsoft.com/office/officeart/2005/8/layout/radial2"/>
    <dgm:cxn modelId="{A4043623-650F-46BF-A46A-710F2EC7E08E}" type="presParOf" srcId="{CDF19232-6961-4F1F-898A-8C8BB3C73CE0}" destId="{4A926320-91C5-46EB-8330-5C611577E57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6F9A0-6EE7-481C-9A0E-4EE9A22A6363}">
      <dsp:nvSpPr>
        <dsp:cNvPr id="0" name=""/>
        <dsp:cNvSpPr/>
      </dsp:nvSpPr>
      <dsp:spPr>
        <a:xfrm>
          <a:off x="4464" y="0"/>
          <a:ext cx="2678747" cy="4146547"/>
        </a:xfrm>
        <a:prstGeom prst="up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B8BED-573E-4125-B197-BB7026307ADC}">
      <dsp:nvSpPr>
        <dsp:cNvPr id="0" name=""/>
        <dsp:cNvSpPr/>
      </dsp:nvSpPr>
      <dsp:spPr>
        <a:xfrm>
          <a:off x="2243608" y="0"/>
          <a:ext cx="5585686" cy="414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0" rIns="448056" bIns="448056" numCol="1" spcCol="1270" anchor="ctr" anchorCtr="0">
          <a:noAutofit/>
        </a:bodyPr>
        <a:lstStyle/>
        <a:p>
          <a:pPr lvl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/>
          </a:pPr>
          <a:r>
            <a:rPr lang="zh-TW" altLang="en-US" sz="6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雲端與本地端混合環境</a:t>
          </a:r>
          <a:endParaRPr lang="zh-TW" altLang="en-US" sz="6300" kern="1200" dirty="0"/>
        </a:p>
      </dsp:txBody>
      <dsp:txXfrm>
        <a:off x="2243608" y="0"/>
        <a:ext cx="5585686" cy="4146547"/>
      </dsp:txXfrm>
    </dsp:sp>
    <dsp:sp modelId="{C7B4B01D-6FDE-4999-9AAE-4475AD80089C}">
      <dsp:nvSpPr>
        <dsp:cNvPr id="0" name=""/>
        <dsp:cNvSpPr/>
      </dsp:nvSpPr>
      <dsp:spPr>
        <a:xfrm>
          <a:off x="808088" y="4492092"/>
          <a:ext cx="2678747" cy="4146547"/>
        </a:xfrm>
        <a:prstGeom prst="downArrow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533EF-D854-47A3-8E38-452C50B07030}">
      <dsp:nvSpPr>
        <dsp:cNvPr id="0" name=""/>
        <dsp:cNvSpPr/>
      </dsp:nvSpPr>
      <dsp:spPr>
        <a:xfrm>
          <a:off x="3567199" y="4492092"/>
          <a:ext cx="4545754" cy="414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0" rIns="448056" bIns="448056" numCol="1" spcCol="1270" anchor="ctr" anchorCtr="0">
          <a:noAutofit/>
        </a:bodyPr>
        <a:lstStyle/>
        <a:p>
          <a:pPr lvl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自動判斷運算平台</a:t>
          </a:r>
          <a:endParaRPr lang="en-US" altLang="zh-TW" sz="6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67199" y="4492092"/>
        <a:ext cx="4545754" cy="41465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D0632-E160-49F1-BDEE-DA2AC2ED6A64}">
      <dsp:nvSpPr>
        <dsp:cNvPr id="0" name=""/>
        <dsp:cNvSpPr/>
      </dsp:nvSpPr>
      <dsp:spPr>
        <a:xfrm>
          <a:off x="2765101" y="325011"/>
          <a:ext cx="6450237" cy="2240082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2593A-754D-45CA-B21A-9754586ED52D}">
      <dsp:nvSpPr>
        <dsp:cNvPr id="0" name=""/>
        <dsp:cNvSpPr/>
      </dsp:nvSpPr>
      <dsp:spPr>
        <a:xfrm>
          <a:off x="5375197" y="5810214"/>
          <a:ext cx="1250046" cy="800029"/>
        </a:xfrm>
        <a:prstGeom prst="down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F78099F0-9E14-407A-9BCE-3DEB582FF3EA}">
      <dsp:nvSpPr>
        <dsp:cNvPr id="0" name=""/>
        <dsp:cNvSpPr/>
      </dsp:nvSpPr>
      <dsp:spPr>
        <a:xfrm>
          <a:off x="1218674" y="6450237"/>
          <a:ext cx="9563092" cy="150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涵蓋</a:t>
          </a:r>
          <a:r>
            <a:rPr lang="en-US" altLang="zh-TW" sz="4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CPU &amp; GPU </a:t>
          </a:r>
          <a:r>
            <a:rPr lang="zh-TW" altLang="en-US" sz="4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應用需求</a:t>
          </a:r>
          <a:endParaRPr lang="zh-TW" altLang="en-US" sz="4800" b="1" kern="1200" dirty="0"/>
        </a:p>
      </dsp:txBody>
      <dsp:txXfrm>
        <a:off x="1218674" y="6450237"/>
        <a:ext cx="9563092" cy="1500055"/>
      </dsp:txXfrm>
    </dsp:sp>
    <dsp:sp modelId="{4DAE30AF-09D4-4676-BCF9-E03B19B0EAFF}">
      <dsp:nvSpPr>
        <dsp:cNvPr id="0" name=""/>
        <dsp:cNvSpPr/>
      </dsp:nvSpPr>
      <dsp:spPr>
        <a:xfrm>
          <a:off x="5110188" y="2738100"/>
          <a:ext cx="2250082" cy="225008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AI &amp; </a:t>
          </a:r>
          <a:r>
            <a:rPr lang="zh-TW" altLang="en-US" sz="3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深度學習</a:t>
          </a:r>
          <a:endParaRPr lang="en-US" altLang="zh-TW" sz="3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439705" y="3067617"/>
        <a:ext cx="1591048" cy="1591048"/>
      </dsp:txXfrm>
    </dsp:sp>
    <dsp:sp modelId="{05251104-22F3-4678-BB3E-A2C0883C112C}">
      <dsp:nvSpPr>
        <dsp:cNvPr id="0" name=""/>
        <dsp:cNvSpPr/>
      </dsp:nvSpPr>
      <dsp:spPr>
        <a:xfrm>
          <a:off x="3500128" y="1050038"/>
          <a:ext cx="2250082" cy="2250082"/>
        </a:xfrm>
        <a:prstGeom prst="ellipse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圖形 </a:t>
          </a:r>
          <a:r>
            <a:rPr lang="en-US" altLang="zh-TW" sz="3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3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編碼</a:t>
          </a:r>
          <a:endParaRPr lang="en-US" altLang="zh-TW" sz="3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29645" y="1379555"/>
        <a:ext cx="1591048" cy="1591048"/>
      </dsp:txXfrm>
    </dsp:sp>
    <dsp:sp modelId="{14082BBC-03B3-4D6F-8AFB-83E7CDC008FA}">
      <dsp:nvSpPr>
        <dsp:cNvPr id="0" name=""/>
        <dsp:cNvSpPr/>
      </dsp:nvSpPr>
      <dsp:spPr>
        <a:xfrm>
          <a:off x="5800213" y="506018"/>
          <a:ext cx="2250082" cy="2250082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工程</a:t>
          </a:r>
          <a:r>
            <a:rPr lang="en-US" altLang="zh-TW" sz="3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3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3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運算</a:t>
          </a:r>
          <a:endParaRPr lang="zh-TW" altLang="en-US" sz="3500" kern="1200" dirty="0"/>
        </a:p>
      </dsp:txBody>
      <dsp:txXfrm>
        <a:off x="6129730" y="835535"/>
        <a:ext cx="1591048" cy="1591048"/>
      </dsp:txXfrm>
    </dsp:sp>
    <dsp:sp modelId="{EE0A3CF4-5D4F-492F-B91C-997377FB53DE}">
      <dsp:nvSpPr>
        <dsp:cNvPr id="0" name=""/>
        <dsp:cNvSpPr/>
      </dsp:nvSpPr>
      <dsp:spPr>
        <a:xfrm>
          <a:off x="2379652" y="50001"/>
          <a:ext cx="7241137" cy="560020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0E8200-6653-4713-80DF-CE3404B5C7A3}">
      <dsp:nvSpPr>
        <dsp:cNvPr id="0" name=""/>
        <dsp:cNvSpPr/>
      </dsp:nvSpPr>
      <dsp:spPr>
        <a:xfrm>
          <a:off x="-600608" y="999772"/>
          <a:ext cx="9601199" cy="600074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158CCC-D303-4403-917E-521FFFDFB115}">
      <dsp:nvSpPr>
        <dsp:cNvPr id="0" name=""/>
        <dsp:cNvSpPr/>
      </dsp:nvSpPr>
      <dsp:spPr>
        <a:xfrm>
          <a:off x="618743" y="5141490"/>
          <a:ext cx="249631" cy="24963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D3992-4BEC-421A-95E5-284710DF8437}">
      <dsp:nvSpPr>
        <dsp:cNvPr id="0" name=""/>
        <dsp:cNvSpPr/>
      </dsp:nvSpPr>
      <dsp:spPr>
        <a:xfrm>
          <a:off x="743559" y="5266305"/>
          <a:ext cx="2237079" cy="1734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274" tIns="0" rIns="0" bIns="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4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43559" y="5266305"/>
        <a:ext cx="2237079" cy="1734216"/>
      </dsp:txXfrm>
    </dsp:sp>
    <dsp:sp modelId="{403F5E81-BEC5-44FB-801B-93D597E89275}">
      <dsp:nvSpPr>
        <dsp:cNvPr id="0" name=""/>
        <dsp:cNvSpPr/>
      </dsp:nvSpPr>
      <dsp:spPr>
        <a:xfrm>
          <a:off x="2822218" y="3510486"/>
          <a:ext cx="451256" cy="451256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F7CC9-57F9-4656-AB7C-C5D4037353C5}">
      <dsp:nvSpPr>
        <dsp:cNvPr id="0" name=""/>
        <dsp:cNvSpPr/>
      </dsp:nvSpPr>
      <dsp:spPr>
        <a:xfrm>
          <a:off x="3047846" y="3736114"/>
          <a:ext cx="2304287" cy="3264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111" tIns="0" rIns="0" bIns="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4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7846" y="3736114"/>
        <a:ext cx="2304287" cy="3264407"/>
      </dsp:txXfrm>
    </dsp:sp>
    <dsp:sp modelId="{2AB8EEEC-C964-4CC7-B61D-56F4F3312076}">
      <dsp:nvSpPr>
        <dsp:cNvPr id="0" name=""/>
        <dsp:cNvSpPr/>
      </dsp:nvSpPr>
      <dsp:spPr>
        <a:xfrm>
          <a:off x="5472149" y="2517962"/>
          <a:ext cx="624077" cy="624077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84BC8-176C-4C4A-9624-411773CC3EC8}">
      <dsp:nvSpPr>
        <dsp:cNvPr id="0" name=""/>
        <dsp:cNvSpPr/>
      </dsp:nvSpPr>
      <dsp:spPr>
        <a:xfrm>
          <a:off x="1447611" y="5005282"/>
          <a:ext cx="6530950" cy="185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686" tIns="0" rIns="0" bIns="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彈性擴充高算力需求</a:t>
          </a:r>
          <a:endParaRPr lang="en-US" altLang="zh-TW" sz="4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47611" y="5005282"/>
        <a:ext cx="6530950" cy="1856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1D969-3BDC-4964-80AE-C10196DDC37B}">
      <dsp:nvSpPr>
        <dsp:cNvPr id="0" name=""/>
        <dsp:cNvSpPr/>
      </dsp:nvSpPr>
      <dsp:spPr>
        <a:xfrm>
          <a:off x="0" y="0"/>
          <a:ext cx="12000442" cy="20399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混合式 </a:t>
          </a:r>
          <a:r>
            <a:rPr lang="en-US" altLang="zh-TW" sz="6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HPC</a:t>
          </a:r>
          <a:r>
            <a:rPr lang="zh-TW" altLang="en-US" sz="6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主要有以下特色：</a:t>
          </a:r>
          <a:endParaRPr lang="zh-TW" altLang="en-US" sz="6500" b="1" kern="1200" dirty="0"/>
        </a:p>
      </dsp:txBody>
      <dsp:txXfrm>
        <a:off x="59749" y="59749"/>
        <a:ext cx="11880944" cy="19204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BA79A-1EDC-4611-A71F-C335FA12047B}">
      <dsp:nvSpPr>
        <dsp:cNvPr id="0" name=""/>
        <dsp:cNvSpPr/>
      </dsp:nvSpPr>
      <dsp:spPr>
        <a:xfrm>
          <a:off x="0" y="671605"/>
          <a:ext cx="15201899" cy="372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836" tIns="666496" rIns="1179836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Char char="••"/>
          </a:pP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提供永續運行的運算資源服務，滿足中小規模的運算資源需求。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Char char="••"/>
          </a:pP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以服務共享和節能減碳為原則，採用能源使用效率高的服務共享架構方案。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Char char="••"/>
          </a:pP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建置完善的資安防護機制，包含安全遠端存取、防火牆和異常監控等。</a:t>
          </a:r>
        </a:p>
      </dsp:txBody>
      <dsp:txXfrm>
        <a:off x="0" y="671605"/>
        <a:ext cx="15201899" cy="3729600"/>
      </dsp:txXfrm>
    </dsp:sp>
    <dsp:sp modelId="{4EECBF7C-CB2B-4E44-9F95-637F8C7F6BC2}">
      <dsp:nvSpPr>
        <dsp:cNvPr id="0" name=""/>
        <dsp:cNvSpPr/>
      </dsp:nvSpPr>
      <dsp:spPr>
        <a:xfrm>
          <a:off x="760094" y="99642"/>
          <a:ext cx="10641329" cy="944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217" tIns="0" rIns="402217" bIns="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主要基於以下三項目標進行規劃</a:t>
          </a:r>
          <a:r>
            <a:rPr lang="zh-TW" altLang="en-US" sz="4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：</a:t>
          </a:r>
        </a:p>
      </dsp:txBody>
      <dsp:txXfrm>
        <a:off x="806208" y="145756"/>
        <a:ext cx="10549101" cy="8524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B1806-8704-4F70-9C4D-A52A0BB79971}">
      <dsp:nvSpPr>
        <dsp:cNvPr id="0" name=""/>
        <dsp:cNvSpPr/>
      </dsp:nvSpPr>
      <dsp:spPr>
        <a:xfrm>
          <a:off x="0" y="542917"/>
          <a:ext cx="15201899" cy="6151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836" tIns="645668" rIns="1179836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預期將於</a:t>
          </a:r>
          <a:r>
            <a:rPr lang="en-US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113</a:t>
          </a:r>
          <a:r>
            <a:rPr lang="zh-TW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年上半年完成第一期</a:t>
          </a:r>
          <a:r>
            <a:rPr lang="en-US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HPC</a:t>
          </a:r>
          <a:r>
            <a:rPr lang="zh-TW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規劃的建置，將以達到地端總運算效能的一半為目標</a:t>
          </a:r>
          <a:r>
            <a:rPr lang="zh-TW" altLang="en-US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endParaRPr lang="zh-TW" sz="3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後兩年將陸續完成彈性高效率</a:t>
          </a:r>
          <a:r>
            <a:rPr lang="en-US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HPC</a:t>
          </a:r>
          <a:r>
            <a:rPr lang="zh-TW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架構和高速儲存系統的建置，以及雲端高載運算的功能擴增。</a:t>
          </a:r>
          <a:endParaRPr lang="zh-TW" sz="3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硬體架構圖如下所示</a:t>
          </a:r>
          <a:r>
            <a:rPr lang="zh-TW" altLang="en-US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r>
            <a:rPr lang="zh-TW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包含四個運算節點和高速儲存系統，且以無限頻寬技術相連</a:t>
          </a:r>
          <a:r>
            <a:rPr lang="zh-TW" altLang="en-US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endParaRPr lang="zh-TW" sz="3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搭配</a:t>
          </a:r>
          <a:r>
            <a:rPr lang="en-US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HPC</a:t>
          </a:r>
          <a:r>
            <a:rPr lang="zh-TW" sz="31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資源排程與管理軟體，將可有效率且彈性地提供運算資源給多個用戶同時使用。</a:t>
          </a:r>
          <a:endParaRPr lang="zh-TW" sz="3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542917"/>
        <a:ext cx="15201899" cy="6151950"/>
      </dsp:txXfrm>
    </dsp:sp>
    <dsp:sp modelId="{173A9D72-952B-4D15-BDDE-13B9414E6D13}">
      <dsp:nvSpPr>
        <dsp:cNvPr id="0" name=""/>
        <dsp:cNvSpPr/>
      </dsp:nvSpPr>
      <dsp:spPr>
        <a:xfrm>
          <a:off x="760094" y="85357"/>
          <a:ext cx="10641329" cy="91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217" tIns="0" rIns="402217" bIns="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地端節點</a:t>
          </a:r>
          <a:endParaRPr lang="zh-TW" altLang="en-US" sz="4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04766" y="130029"/>
        <a:ext cx="10551985" cy="8257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62963-8996-454F-8B2B-834544396FC0}">
      <dsp:nvSpPr>
        <dsp:cNvPr id="0" name=""/>
        <dsp:cNvSpPr/>
      </dsp:nvSpPr>
      <dsp:spPr>
        <a:xfrm rot="3369973">
          <a:off x="3594891" y="11694870"/>
          <a:ext cx="4767917" cy="46230"/>
        </a:xfrm>
        <a:custGeom>
          <a:avLst/>
          <a:gdLst/>
          <a:ahLst/>
          <a:cxnLst/>
          <a:rect l="0" t="0" r="0" b="0"/>
          <a:pathLst>
            <a:path>
              <a:moveTo>
                <a:pt x="0" y="23115"/>
              </a:moveTo>
              <a:lnTo>
                <a:pt x="4767917" y="2311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3B7F1-18EC-4A6D-8842-07035B13658F}">
      <dsp:nvSpPr>
        <dsp:cNvPr id="0" name=""/>
        <dsp:cNvSpPr/>
      </dsp:nvSpPr>
      <dsp:spPr>
        <a:xfrm rot="1739231">
          <a:off x="4916932" y="10029976"/>
          <a:ext cx="4279750" cy="46230"/>
        </a:xfrm>
        <a:custGeom>
          <a:avLst/>
          <a:gdLst/>
          <a:ahLst/>
          <a:cxnLst/>
          <a:rect l="0" t="0" r="0" b="0"/>
          <a:pathLst>
            <a:path>
              <a:moveTo>
                <a:pt x="0" y="23115"/>
              </a:moveTo>
              <a:lnTo>
                <a:pt x="4279750" y="2311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A1239-818E-411C-80B1-FD181D4A8AF0}">
      <dsp:nvSpPr>
        <dsp:cNvPr id="0" name=""/>
        <dsp:cNvSpPr/>
      </dsp:nvSpPr>
      <dsp:spPr>
        <a:xfrm>
          <a:off x="5184998" y="8096494"/>
          <a:ext cx="4240691" cy="46230"/>
        </a:xfrm>
        <a:custGeom>
          <a:avLst/>
          <a:gdLst/>
          <a:ahLst/>
          <a:cxnLst/>
          <a:rect l="0" t="0" r="0" b="0"/>
          <a:pathLst>
            <a:path>
              <a:moveTo>
                <a:pt x="0" y="23115"/>
              </a:moveTo>
              <a:lnTo>
                <a:pt x="4240691" y="2311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D44B5-00F6-4327-9202-2379D0854E71}">
      <dsp:nvSpPr>
        <dsp:cNvPr id="0" name=""/>
        <dsp:cNvSpPr/>
      </dsp:nvSpPr>
      <dsp:spPr>
        <a:xfrm rot="19860769">
          <a:off x="4916932" y="6163012"/>
          <a:ext cx="4279750" cy="46230"/>
        </a:xfrm>
        <a:custGeom>
          <a:avLst/>
          <a:gdLst/>
          <a:ahLst/>
          <a:cxnLst/>
          <a:rect l="0" t="0" r="0" b="0"/>
          <a:pathLst>
            <a:path>
              <a:moveTo>
                <a:pt x="0" y="23115"/>
              </a:moveTo>
              <a:lnTo>
                <a:pt x="4279750" y="2311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1FCB4-337F-4192-9904-8F1D8E8AFBD1}">
      <dsp:nvSpPr>
        <dsp:cNvPr id="0" name=""/>
        <dsp:cNvSpPr/>
      </dsp:nvSpPr>
      <dsp:spPr>
        <a:xfrm rot="18229592">
          <a:off x="3594797" y="4498800"/>
          <a:ext cx="4765870" cy="46230"/>
        </a:xfrm>
        <a:custGeom>
          <a:avLst/>
          <a:gdLst/>
          <a:ahLst/>
          <a:cxnLst/>
          <a:rect l="0" t="0" r="0" b="0"/>
          <a:pathLst>
            <a:path>
              <a:moveTo>
                <a:pt x="0" y="23115"/>
              </a:moveTo>
              <a:lnTo>
                <a:pt x="4765870" y="2311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25AC9-E4FF-43DA-8B54-E400806DA382}">
      <dsp:nvSpPr>
        <dsp:cNvPr id="0" name=""/>
        <dsp:cNvSpPr/>
      </dsp:nvSpPr>
      <dsp:spPr>
        <a:xfrm>
          <a:off x="1255264" y="5808000"/>
          <a:ext cx="4623217" cy="462321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696A6-885F-4CEC-9C32-A32248B9C212}">
      <dsp:nvSpPr>
        <dsp:cNvPr id="0" name=""/>
        <dsp:cNvSpPr/>
      </dsp:nvSpPr>
      <dsp:spPr>
        <a:xfrm>
          <a:off x="6685308" y="1926"/>
          <a:ext cx="2783805" cy="2773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NVIDIA Fortran</a:t>
          </a:r>
          <a:endParaRPr lang="zh-TW" sz="2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92987" y="408159"/>
        <a:ext cx="1968447" cy="1961464"/>
      </dsp:txXfrm>
    </dsp:sp>
    <dsp:sp modelId="{010ABA4E-7BC3-4BCF-958B-1B73DB30EF37}">
      <dsp:nvSpPr>
        <dsp:cNvPr id="0" name=""/>
        <dsp:cNvSpPr/>
      </dsp:nvSpPr>
      <dsp:spPr>
        <a:xfrm>
          <a:off x="9734163" y="1926"/>
          <a:ext cx="4175708" cy="277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為異構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CPU + GPU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服務器移植和微調平行化應用程式、</a:t>
          </a:r>
          <a:r>
            <a:rPr lang="en-US" sz="2700" b="0" i="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OpenACC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、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OpenMP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平行指令以及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CUDA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endParaRPr lang="zh-TW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734163" y="1926"/>
        <a:ext cx="4175708" cy="2773930"/>
      </dsp:txXfrm>
    </dsp:sp>
    <dsp:sp modelId="{67E830EA-01D0-4F45-953F-021B4CE82A06}">
      <dsp:nvSpPr>
        <dsp:cNvPr id="0" name=""/>
        <dsp:cNvSpPr/>
      </dsp:nvSpPr>
      <dsp:spPr>
        <a:xfrm>
          <a:off x="8754869" y="3090006"/>
          <a:ext cx="2773930" cy="2773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NVIDIA </a:t>
          </a:r>
          <a:r>
            <a:rPr lang="zh-TW" sz="29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數學函式庫</a:t>
          </a:r>
          <a:endParaRPr lang="zh-TW" sz="2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161102" y="3496239"/>
        <a:ext cx="1961464" cy="1961464"/>
      </dsp:txXfrm>
    </dsp:sp>
    <dsp:sp modelId="{A84DE977-059E-4616-80F6-A8BA54BED167}">
      <dsp:nvSpPr>
        <dsp:cNvPr id="0" name=""/>
        <dsp:cNvSpPr/>
      </dsp:nvSpPr>
      <dsp:spPr>
        <a:xfrm>
          <a:off x="11806192" y="3090006"/>
          <a:ext cx="4160895" cy="277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為線性代數和信號處理演算法提供了高度優化的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GPU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加速。</a:t>
          </a:r>
          <a:endParaRPr lang="zh-TW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1806192" y="3090006"/>
        <a:ext cx="4160895" cy="2773930"/>
      </dsp:txXfrm>
    </dsp:sp>
    <dsp:sp modelId="{2BB2404F-9E7E-4F47-96E8-56294B64F051}">
      <dsp:nvSpPr>
        <dsp:cNvPr id="0" name=""/>
        <dsp:cNvSpPr/>
      </dsp:nvSpPr>
      <dsp:spPr>
        <a:xfrm>
          <a:off x="9425690" y="6732644"/>
          <a:ext cx="2859922" cy="2773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NVSHMEM </a:t>
          </a:r>
          <a:r>
            <a:rPr lang="zh-TW" sz="29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函式庫</a:t>
          </a:r>
          <a:endParaRPr lang="zh-TW" sz="2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844516" y="7138877"/>
        <a:ext cx="2022270" cy="1961464"/>
      </dsp:txXfrm>
    </dsp:sp>
    <dsp:sp modelId="{4545EAAA-1290-4391-858B-BA8A12126F0B}">
      <dsp:nvSpPr>
        <dsp:cNvPr id="0" name=""/>
        <dsp:cNvSpPr/>
      </dsp:nvSpPr>
      <dsp:spPr>
        <a:xfrm>
          <a:off x="12455515" y="6732644"/>
          <a:ext cx="4289883" cy="277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可以在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CUDA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和 </a:t>
          </a:r>
          <a:r>
            <a:rPr lang="en-US" sz="2700" b="0" i="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OpenACC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程式中調用多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GPU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和多節點通信。</a:t>
          </a:r>
          <a:endParaRPr lang="zh-TW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455515" y="6732644"/>
        <a:ext cx="4289883" cy="2773930"/>
      </dsp:txXfrm>
    </dsp:sp>
    <dsp:sp modelId="{1158825E-73CB-4148-8D12-0AD71F534599}">
      <dsp:nvSpPr>
        <dsp:cNvPr id="0" name=""/>
        <dsp:cNvSpPr/>
      </dsp:nvSpPr>
      <dsp:spPr>
        <a:xfrm>
          <a:off x="8754869" y="10375282"/>
          <a:ext cx="2773930" cy="2773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NVIDIA </a:t>
          </a:r>
          <a:r>
            <a:rPr lang="en-US" sz="2900" b="0" i="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Nsight</a:t>
          </a:r>
          <a:endParaRPr lang="zh-TW" sz="2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161102" y="10781515"/>
        <a:ext cx="1961464" cy="1961464"/>
      </dsp:txXfrm>
    </dsp:sp>
    <dsp:sp modelId="{7CFD2709-5748-4FD7-843E-E8B8B53C5EBE}">
      <dsp:nvSpPr>
        <dsp:cNvPr id="0" name=""/>
        <dsp:cNvSpPr/>
      </dsp:nvSpPr>
      <dsp:spPr>
        <a:xfrm>
          <a:off x="11806192" y="10375282"/>
          <a:ext cx="4160895" cy="277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適用於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OpenMP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和 </a:t>
          </a:r>
          <a:r>
            <a:rPr lang="en-US" sz="2700" b="0" i="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OpenACC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中的多核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CPU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應用程式以及 </a:t>
          </a:r>
          <a:r>
            <a:rPr lang="en-US" sz="2700" b="0" i="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OpenACC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和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CUDA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中的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GPU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加速應用程式。</a:t>
          </a:r>
          <a:endParaRPr lang="zh-TW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1806192" y="10375282"/>
        <a:ext cx="4160895" cy="2773930"/>
      </dsp:txXfrm>
    </dsp:sp>
    <dsp:sp modelId="{13E8BA4B-8AC6-4401-9F6A-C7B1EA7B1E16}">
      <dsp:nvSpPr>
        <dsp:cNvPr id="0" name=""/>
        <dsp:cNvSpPr/>
      </dsp:nvSpPr>
      <dsp:spPr>
        <a:xfrm>
          <a:off x="6691480" y="13463361"/>
          <a:ext cx="2773930" cy="2773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NVIDIA </a:t>
          </a:r>
          <a:r>
            <a:rPr lang="zh-TW" sz="29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偵錯工具</a:t>
          </a:r>
          <a:endParaRPr lang="zh-TW" sz="2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97713" y="13869594"/>
        <a:ext cx="1961464" cy="1961464"/>
      </dsp:txXfrm>
    </dsp:sp>
    <dsp:sp modelId="{4A926320-91C5-46EB-8330-5C611577E578}">
      <dsp:nvSpPr>
        <dsp:cNvPr id="0" name=""/>
        <dsp:cNvSpPr/>
      </dsp:nvSpPr>
      <dsp:spPr>
        <a:xfrm>
          <a:off x="9742804" y="13463361"/>
          <a:ext cx="4160895" cy="277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可用於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CUDA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應用程式除錯，並且是 </a:t>
          </a:r>
          <a:r>
            <a:rPr lang="en-US" sz="2700" b="0" i="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OpenACC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，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OpenMP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和 </a:t>
          </a:r>
          <a:r>
            <a:rPr lang="en-US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MPI </a:t>
          </a:r>
          <a:r>
            <a:rPr lang="zh-TW" sz="27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的第三方偵錯工具。</a:t>
          </a:r>
          <a:endParaRPr lang="zh-TW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742804" y="13463361"/>
        <a:ext cx="4160895" cy="2773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7364468"/>
            <a:ext cx="15300564" cy="15666414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23635039"/>
            <a:ext cx="13500497" cy="10864405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26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10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2395795"/>
            <a:ext cx="3881393" cy="38134806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2395795"/>
            <a:ext cx="11419171" cy="38134806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23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17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11218582"/>
            <a:ext cx="15525572" cy="18718445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30114111"/>
            <a:ext cx="15525572" cy="9843588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92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1978973"/>
            <a:ext cx="7650282" cy="2855162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1978973"/>
            <a:ext cx="7650282" cy="2855162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079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2395804"/>
            <a:ext cx="15525572" cy="869778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11031075"/>
            <a:ext cx="7615123" cy="5406160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16437235"/>
            <a:ext cx="7615123" cy="2417669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11031075"/>
            <a:ext cx="7652626" cy="5406160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16437235"/>
            <a:ext cx="7652626" cy="2417669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2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7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84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2999952"/>
            <a:ext cx="5805682" cy="10499831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6479072"/>
            <a:ext cx="9112836" cy="31978651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13499783"/>
            <a:ext cx="5805682" cy="25010017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77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2999952"/>
            <a:ext cx="5805682" cy="10499831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6479072"/>
            <a:ext cx="9112836" cy="31978651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13499783"/>
            <a:ext cx="5805682" cy="25010017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03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2395804"/>
            <a:ext cx="15525572" cy="8697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1978973"/>
            <a:ext cx="15525572" cy="28551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41707671"/>
            <a:ext cx="4050149" cy="2395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A5D1B-7DB1-44E9-9644-F57D19F26378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41707671"/>
            <a:ext cx="6075224" cy="2395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41707671"/>
            <a:ext cx="4050149" cy="2395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923F5-AB50-488D-88C3-1BB32426A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86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14.pn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2" Type="http://schemas.openxmlformats.org/officeDocument/2006/relationships/image" Target="../media/image1.jpe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image" Target="../media/image1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F95F4314-6983-CA2B-A79B-E64E4A23C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0" y="0"/>
            <a:ext cx="18000663" cy="450039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487680" y="5486400"/>
            <a:ext cx="18647197" cy="926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/>
          <p:cNvCxnSpPr/>
          <p:nvPr/>
        </p:nvCxnSpPr>
        <p:spPr>
          <a:xfrm>
            <a:off x="4798675" y="8494846"/>
            <a:ext cx="46393" cy="353569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684944" y="10414626"/>
            <a:ext cx="46393" cy="353569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stCxn id="7" idx="4"/>
          </p:cNvCxnSpPr>
          <p:nvPr/>
        </p:nvCxnSpPr>
        <p:spPr>
          <a:xfrm>
            <a:off x="2448974" y="8633147"/>
            <a:ext cx="46393" cy="353569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圖: 文件 2"/>
          <p:cNvSpPr/>
          <p:nvPr/>
        </p:nvSpPr>
        <p:spPr>
          <a:xfrm rot="10800000" flipH="1">
            <a:off x="-487680" y="11388276"/>
            <a:ext cx="18647196" cy="3244196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19402"/>
              <a:gd name="connsiteX1" fmla="*/ 21600 w 21600"/>
              <a:gd name="connsiteY1" fmla="*/ 0 h 19402"/>
              <a:gd name="connsiteX2" fmla="*/ 21600 w 21600"/>
              <a:gd name="connsiteY2" fmla="*/ 17322 h 19402"/>
              <a:gd name="connsiteX3" fmla="*/ 73 w 21600"/>
              <a:gd name="connsiteY3" fmla="*/ 17866 h 19402"/>
              <a:gd name="connsiteX4" fmla="*/ 0 w 21600"/>
              <a:gd name="connsiteY4" fmla="*/ 0 h 19402"/>
              <a:gd name="connsiteX0" fmla="*/ 0 w 21600"/>
              <a:gd name="connsiteY0" fmla="*/ 0 h 19089"/>
              <a:gd name="connsiteX1" fmla="*/ 21600 w 21600"/>
              <a:gd name="connsiteY1" fmla="*/ 0 h 19089"/>
              <a:gd name="connsiteX2" fmla="*/ 21600 w 21600"/>
              <a:gd name="connsiteY2" fmla="*/ 17322 h 19089"/>
              <a:gd name="connsiteX3" fmla="*/ 73 w 21600"/>
              <a:gd name="connsiteY3" fmla="*/ 17866 h 19089"/>
              <a:gd name="connsiteX4" fmla="*/ 0 w 21600"/>
              <a:gd name="connsiteY4" fmla="*/ 0 h 1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9089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6265" y="20907"/>
                  <a:pt x="73" y="17866"/>
                </a:cubicBezTo>
                <a:cubicBezTo>
                  <a:pt x="49" y="11911"/>
                  <a:pt x="24" y="5955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732718" y="7913686"/>
            <a:ext cx="7879080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陽明</a:t>
            </a:r>
            <a:r>
              <a:rPr lang="zh-TW" altLang="en-US" sz="1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交大</a:t>
            </a:r>
            <a:endParaRPr lang="en-US" altLang="zh-TW" sz="120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校園智多星</a:t>
            </a:r>
            <a:endParaRPr lang="zh-TW" altLang="en-US" sz="1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1259397" y="6345377"/>
            <a:ext cx="2379153" cy="22877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2738550" y="8683949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4021190" y="7193686"/>
            <a:ext cx="1440000" cy="14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97272" y="23159487"/>
            <a:ext cx="7618695" cy="7383841"/>
          </a:xfrm>
          <a:prstGeom prst="rect">
            <a:avLst/>
          </a:prstGeom>
          <a:solidFill>
            <a:srgbClr val="002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672400" y="23971608"/>
            <a:ext cx="646843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70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權限管理及回應</a:t>
            </a:r>
          </a:p>
        </p:txBody>
      </p:sp>
      <p:sp>
        <p:nvSpPr>
          <p:cNvPr id="37" name="矩形 36"/>
          <p:cNvSpPr/>
          <p:nvPr/>
        </p:nvSpPr>
        <p:spPr>
          <a:xfrm>
            <a:off x="1672400" y="25908913"/>
            <a:ext cx="64684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面對不同身分進行權限管理，確保資料分層分類並高度可</a:t>
            </a:r>
            <a:r>
              <a:rPr lang="zh-TW" altLang="en-US" sz="6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用。</a:t>
            </a:r>
            <a:endParaRPr lang="zh-TW" altLang="en-US" sz="6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291095" y="23159487"/>
            <a:ext cx="7618695" cy="7383841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0315063" y="23971608"/>
            <a:ext cx="557075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70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r>
              <a:rPr lang="zh-TW" altLang="en-US" sz="7000" b="1" dirty="0" smtClean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endParaRPr lang="zh-TW" altLang="en-US" sz="7000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866223" y="25908913"/>
            <a:ext cx="64684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/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藉由整合</a:t>
            </a:r>
            <a:r>
              <a:rPr lang="en-US" altLang="zh-TW" sz="6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，快速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達成對話式問答的能力。</a:t>
            </a:r>
          </a:p>
        </p:txBody>
      </p:sp>
      <p:sp>
        <p:nvSpPr>
          <p:cNvPr id="41" name="矩形 40"/>
          <p:cNvSpPr/>
          <p:nvPr/>
        </p:nvSpPr>
        <p:spPr>
          <a:xfrm>
            <a:off x="1097270" y="31371316"/>
            <a:ext cx="7618695" cy="7383841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1672398" y="32183437"/>
            <a:ext cx="646843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70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後台分析及監控</a:t>
            </a:r>
          </a:p>
        </p:txBody>
      </p:sp>
      <p:sp>
        <p:nvSpPr>
          <p:cNvPr id="43" name="矩形 42"/>
          <p:cNvSpPr/>
          <p:nvPr/>
        </p:nvSpPr>
        <p:spPr>
          <a:xfrm>
            <a:off x="1672398" y="34120742"/>
            <a:ext cx="64684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提供後台分析監控流程，供相關開發維運人員持續優化及改善。</a:t>
            </a:r>
          </a:p>
        </p:txBody>
      </p:sp>
      <p:sp>
        <p:nvSpPr>
          <p:cNvPr id="44" name="矩形 43"/>
          <p:cNvSpPr/>
          <p:nvPr/>
        </p:nvSpPr>
        <p:spPr>
          <a:xfrm>
            <a:off x="9291095" y="31371316"/>
            <a:ext cx="7618695" cy="7383841"/>
          </a:xfrm>
          <a:prstGeom prst="rect">
            <a:avLst/>
          </a:prstGeom>
          <a:solidFill>
            <a:srgbClr val="002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9866223" y="32183437"/>
            <a:ext cx="646843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70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資料整理及串接</a:t>
            </a:r>
          </a:p>
        </p:txBody>
      </p:sp>
      <p:sp>
        <p:nvSpPr>
          <p:cNvPr id="46" name="矩形 45"/>
          <p:cNvSpPr/>
          <p:nvPr/>
        </p:nvSpPr>
        <p:spPr>
          <a:xfrm>
            <a:off x="9866223" y="34120742"/>
            <a:ext cx="64684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與校內已整理</a:t>
            </a:r>
            <a:r>
              <a:rPr lang="en-US" altLang="zh-TW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待整理資料串接，進行初步分析及回應。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t="29367" r="2563" b="14886"/>
          <a:stretch/>
        </p:blipFill>
        <p:spPr>
          <a:xfrm>
            <a:off x="1686792" y="15520074"/>
            <a:ext cx="14647868" cy="60885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1341110" y="6530339"/>
            <a:ext cx="109998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</a:t>
            </a:r>
            <a:endParaRPr lang="zh-TW" altLang="en-US" sz="1400" dirty="0"/>
          </a:p>
        </p:txBody>
      </p:sp>
      <p:sp>
        <p:nvSpPr>
          <p:cNvPr id="27" name="矩形 26"/>
          <p:cNvSpPr/>
          <p:nvPr/>
        </p:nvSpPr>
        <p:spPr>
          <a:xfrm>
            <a:off x="3262152" y="8629262"/>
            <a:ext cx="109998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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8516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95F4314-6983-CA2B-A79B-E64E4A23C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00663" cy="450039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F4520D-E566-F0A4-9DAA-502E2E2D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0" y="28574"/>
            <a:ext cx="18004789" cy="449992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35AC06-D083-44B8-8088-42D8C8223AA3}"/>
              </a:ext>
            </a:extLst>
          </p:cNvPr>
          <p:cNvSpPr/>
          <p:nvPr/>
        </p:nvSpPr>
        <p:spPr>
          <a:xfrm>
            <a:off x="2160331" y="6389504"/>
            <a:ext cx="13680000" cy="2008545"/>
          </a:xfrm>
          <a:prstGeom prst="rect">
            <a:avLst/>
          </a:prstGeom>
        </p:spPr>
        <p:txBody>
          <a:bodyPr wrap="square" lIns="90000" tIns="72000" bIns="7200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6000" b="1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校務研究數據視覺化</a:t>
            </a:r>
            <a:endParaRPr lang="en-US" altLang="zh-TW" sz="6000" b="1" dirty="0">
              <a:solidFill>
                <a:schemeClr val="accent1">
                  <a:lumMod val="75000"/>
                </a:schemeClr>
              </a:solidFill>
              <a:latin typeface="源樣黑體 R" panose="020B0500000000000000" pitchFamily="34" charset="-120"/>
              <a:ea typeface="源樣黑體 R" panose="020B0500000000000000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善用大數據，落實校務研究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2EEE09E-A364-4A10-9E25-273D399E88FD}"/>
              </a:ext>
            </a:extLst>
          </p:cNvPr>
          <p:cNvSpPr txBox="1"/>
          <p:nvPr/>
        </p:nvSpPr>
        <p:spPr>
          <a:xfrm>
            <a:off x="2160331" y="9000000"/>
            <a:ext cx="13680000" cy="370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156"/>
              </a:spcBef>
              <a:spcAft>
                <a:spcPts val="1156"/>
              </a:spcAft>
            </a:pP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校務大數據研究中心長期致力於校務研究數據視覺化呈現，為提供校內其他單位系所進行檢視，本中心建置並定期維護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數據視覺化平台 </a:t>
            </a: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Tableau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 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系統，並已陸續針對特定主題儀表板，開放不同資料權限之使用者進行查看。已建置有適性選才輔助資料、畢業生流向追蹤問卷分析、世界大學排名、產研合作計畫與金額、校務公開資料統計、學術表現追蹤分析等類別儀表板。</a:t>
            </a:r>
            <a:endParaRPr lang="en-US" altLang="zh-TW" sz="3200" dirty="0">
              <a:latin typeface="源樣黑體 R" panose="020B0500000000000000" pitchFamily="34" charset="-120"/>
              <a:ea typeface="源樣黑體 R" panose="020B0500000000000000" pitchFamily="34" charset="-12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10865D8-DE6B-4330-BD10-C327C8E052EB}"/>
              </a:ext>
            </a:extLst>
          </p:cNvPr>
          <p:cNvSpPr/>
          <p:nvPr/>
        </p:nvSpPr>
        <p:spPr>
          <a:xfrm>
            <a:off x="2160331" y="13189455"/>
            <a:ext cx="13680000" cy="126525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適性選才輔助資料</a:t>
            </a:r>
            <a:r>
              <a:rPr lang="en-US" altLang="zh-TW" sz="3200" dirty="0">
                <a:solidFill>
                  <a:srgbClr val="265C9D"/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/>
            </a:r>
            <a:br>
              <a:rPr lang="en-US" altLang="zh-TW" sz="3200" dirty="0">
                <a:solidFill>
                  <a:srgbClr val="265C9D"/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</a:b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由招生專業化辦公室委託建置與維護，提供個人申請管道入學之各類相關分析，如生源流向、成績追蹤、模擬書審等，提供招生策略推動之參考。</a:t>
            </a:r>
            <a:endParaRPr lang="en-US" altLang="zh-TW" sz="3200" dirty="0">
              <a:latin typeface="源樣黑體 R" panose="020B0500000000000000" pitchFamily="34" charset="-120"/>
              <a:ea typeface="源樣黑體 R" panose="020B0500000000000000" pitchFamily="34" charset="-120"/>
            </a:endParaRPr>
          </a:p>
          <a:p>
            <a:pPr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畢業生流向追蹤問卷分析</a:t>
            </a:r>
            <a:r>
              <a:rPr lang="en-US" altLang="zh-TW" sz="3200" dirty="0">
                <a:solidFill>
                  <a:srgbClr val="265C9D"/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/>
            </a:r>
            <a:br>
              <a:rPr lang="en-US" altLang="zh-TW" sz="3200" dirty="0">
                <a:solidFill>
                  <a:srgbClr val="265C9D"/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</a:b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呈現職涯發展組所提供之校友現況調查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(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一、三、五年畢業流向追蹤問卷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)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，及應屆畢業生生涯意向調查問卷。</a:t>
            </a:r>
            <a:endParaRPr lang="en-US" altLang="zh-TW" sz="3200" dirty="0">
              <a:latin typeface="源樣黑體 R" panose="020B0500000000000000" pitchFamily="34" charset="-120"/>
              <a:ea typeface="源樣黑體 R" panose="020B0500000000000000" pitchFamily="34" charset="-120"/>
            </a:endParaRPr>
          </a:p>
          <a:p>
            <a:pPr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世界大學排名</a:t>
            </a:r>
            <a:r>
              <a:rPr lang="en-US" altLang="zh-TW" sz="3200" dirty="0">
                <a:solidFill>
                  <a:srgbClr val="265C9D"/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/>
            </a:r>
            <a:br>
              <a:rPr lang="en-US" altLang="zh-TW" sz="3200" dirty="0">
                <a:solidFill>
                  <a:srgbClr val="265C9D"/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</a:b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為本校於四大世界大學排名的表現情形，包含 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QS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、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THE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、上海軟科、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US News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 每年公告之世界大學排名與學科排名。</a:t>
            </a:r>
            <a:endParaRPr lang="en-US" altLang="zh-TW" sz="3200" dirty="0">
              <a:latin typeface="源樣黑體 R" panose="020B0500000000000000" pitchFamily="34" charset="-120"/>
              <a:ea typeface="源樣黑體 R" panose="020B0500000000000000" pitchFamily="34" charset="-120"/>
            </a:endParaRPr>
          </a:p>
          <a:p>
            <a:pPr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校務公開資料統計</a:t>
            </a:r>
            <a:r>
              <a:rPr lang="en-US" altLang="zh-TW" sz="3200" dirty="0">
                <a:solidFill>
                  <a:srgbClr val="265C9D"/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/>
            </a:r>
            <a:br>
              <a:rPr lang="en-US" altLang="zh-TW" sz="3200" dirty="0">
                <a:solidFill>
                  <a:srgbClr val="265C9D"/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</a:b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提供教育部大專校院校務資訊公開平台之各類數值呈現，如註冊率、生師比、境外學位生人數比例，並陸續新增教育部高教深耕計畫之大專校院分析報告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(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簡稱一校一本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)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相關數據圖表。</a:t>
            </a:r>
            <a:endParaRPr lang="en-US" altLang="zh-TW" sz="3200" dirty="0">
              <a:latin typeface="源樣黑體 R" panose="020B0500000000000000" pitchFamily="34" charset="-120"/>
              <a:ea typeface="源樣黑體 R" panose="020B0500000000000000" pitchFamily="34" charset="-120"/>
            </a:endParaRPr>
          </a:p>
          <a:p>
            <a:pPr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學術表現追蹤分析</a:t>
            </a:r>
            <a:r>
              <a:rPr lang="en-US" altLang="zh-TW" sz="3200" dirty="0">
                <a:solidFill>
                  <a:srgbClr val="265C9D"/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/>
            </a:r>
            <a:br>
              <a:rPr lang="en-US" altLang="zh-TW" sz="3200" dirty="0">
                <a:solidFill>
                  <a:srgbClr val="265C9D"/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</a:b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提供本校各學院學術表現情形之相關數據，如發表情形、引用情形、學科領域論文、國際合著等，提供各學院院長參考。</a:t>
            </a:r>
            <a:endParaRPr lang="en-US" altLang="zh-TW" sz="3200" dirty="0">
              <a:latin typeface="源樣黑體 R" panose="020B0500000000000000" pitchFamily="34" charset="-120"/>
              <a:ea typeface="源樣黑體 R" panose="020B0500000000000000" pitchFamily="34" charset="-12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B1A860F-CDE2-4A1D-A6C3-5E93E889DECF}"/>
              </a:ext>
            </a:extLst>
          </p:cNvPr>
          <p:cNvSpPr/>
          <p:nvPr/>
        </p:nvSpPr>
        <p:spPr>
          <a:xfrm>
            <a:off x="13102495" y="43092191"/>
            <a:ext cx="3877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校務大數據研究中心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E5897843-915F-4E6D-B07F-C08C07819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20" y="26564884"/>
            <a:ext cx="14009822" cy="152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8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95F4314-6983-CA2B-A79B-E64E4A23C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00663" cy="450039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F4520D-E566-F0A4-9DAA-502E2E2D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0" y="28574"/>
            <a:ext cx="18004789" cy="449992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35AC06-D083-44B8-8088-42D8C8223AA3}"/>
              </a:ext>
            </a:extLst>
          </p:cNvPr>
          <p:cNvSpPr/>
          <p:nvPr/>
        </p:nvSpPr>
        <p:spPr>
          <a:xfrm>
            <a:off x="2160331" y="6389504"/>
            <a:ext cx="13680000" cy="2008545"/>
          </a:xfrm>
          <a:prstGeom prst="rect">
            <a:avLst/>
          </a:prstGeom>
        </p:spPr>
        <p:txBody>
          <a:bodyPr wrap="square" tIns="72000" bIns="7200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6000" b="1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校務研究資料倉儲</a:t>
            </a:r>
            <a:endParaRPr lang="en-US" altLang="zh-TW" sz="6000" b="1" dirty="0">
              <a:solidFill>
                <a:schemeClr val="accent1">
                  <a:lumMod val="75000"/>
                </a:schemeClr>
              </a:solidFill>
              <a:latin typeface="源樣黑體 R" panose="020B0500000000000000" pitchFamily="34" charset="-120"/>
              <a:ea typeface="源樣黑體 R" panose="020B0500000000000000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完備資料治理，打造以數據為本的應用決策生態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0E3F56-82B1-4C6D-BE7C-06377BD92D59}"/>
              </a:ext>
            </a:extLst>
          </p:cNvPr>
          <p:cNvSpPr txBox="1"/>
          <p:nvPr/>
        </p:nvSpPr>
        <p:spPr>
          <a:xfrm>
            <a:off x="2160331" y="37027777"/>
            <a:ext cx="13680000" cy="4445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秉持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「善用大數據，落實校務研究」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的精神，本校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校務研究資料倉儲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將朝向強化數據蒐集與應用時效持續努力，透過結合物聯網整合分析與服務平台即時掌握校園大數據，降低數據流通門檻，提高各單位自主分析的能力，藉此活化數據流動與加值應用，形成資料應用生態，進而提升校務決策品質。此外，亦須同步完善資料治理架構，擬定資料政策確保數據品質及使用合乎規範，並保障數位人權及資料安全與隱私，使資料利用得以發揮最大價值。</a:t>
            </a:r>
            <a:endParaRPr lang="en-US" altLang="zh-TW" sz="3200" dirty="0">
              <a:latin typeface="源樣黑體 R" panose="020B0500000000000000" pitchFamily="34" charset="-120"/>
              <a:ea typeface="源樣黑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E921C4-D70D-4BC8-AFFF-BBCBEB05BAA6}"/>
              </a:ext>
            </a:extLst>
          </p:cNvPr>
          <p:cNvSpPr txBox="1"/>
          <p:nvPr/>
        </p:nvSpPr>
        <p:spPr>
          <a:xfrm>
            <a:off x="2160331" y="9000000"/>
            <a:ext cx="13680000" cy="592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156"/>
              </a:spcBef>
              <a:spcAft>
                <a:spcPts val="1156"/>
              </a:spcAft>
            </a:pP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為有效利用校務數據支持校務決策與校務應用，校務大數據研究中心以校務利用和校務研究為目的，建立本校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校務研究資料倉儲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，倉儲資料範圍涵蓋學習、教研、行政等面向。資訊技術服務中心協助將校務資訊系統資料庫中屬於個資部分欄位，以去識別、非去連結的方式處理後，提供本中心進行資料清洗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(ETL)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，原始資料經由 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ETL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 程序，依特定資料類型或分析主題，整理成分析資料集後儲存於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校務研究資料倉儲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，提供校務利用與研究分析使用。為求校務研究分析數據與教育部公開資料盡可能一致，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校務研究資料倉儲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配合教育部校庫資料填報時程，採每半年一次的頻率於校庫填報後進行更新。</a:t>
            </a:r>
            <a:endParaRPr lang="en-US" altLang="zh-TW" sz="3200" dirty="0">
              <a:latin typeface="源樣黑體 R" panose="020B0500000000000000" pitchFamily="34" charset="-120"/>
              <a:ea typeface="源樣黑體 R" panose="020B0500000000000000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1CA68F-D7FB-456C-B123-40F0E766AF8C}"/>
              </a:ext>
            </a:extLst>
          </p:cNvPr>
          <p:cNvSpPr/>
          <p:nvPr/>
        </p:nvSpPr>
        <p:spPr>
          <a:xfrm>
            <a:off x="2160331" y="22185494"/>
            <a:ext cx="13680000" cy="370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156"/>
              </a:spcBef>
              <a:spcAft>
                <a:spcPts val="1156"/>
              </a:spcAft>
            </a:pP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考量校務研究資料合理使用的適法性，本中心基於個資法及大學法，擬定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校務研究資料倉儲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相關使用辦法，並設有加值中心獨立作業區提供資料處理空間。本校教職員如因校務利用或校務研究需要，可依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「國立陽明交通大學校務資料庫申請及使用作業要點」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提出申請；學院以上層級之單位如有涉及跨單位資料的特定議題分析需求，亦可洽本中心協助。</a:t>
            </a:r>
            <a:endParaRPr lang="en-US" altLang="zh-TW" sz="3200" dirty="0">
              <a:latin typeface="源樣黑體 R" panose="020B0500000000000000" pitchFamily="34" charset="-120"/>
              <a:ea typeface="源樣黑體 R" panose="020B0500000000000000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61D05BE-EBE4-4506-B96C-F320A3210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565" y="15289394"/>
            <a:ext cx="12055532" cy="6141856"/>
          </a:xfrm>
          <a:prstGeom prst="rect">
            <a:avLst/>
          </a:prstGeom>
        </p:spPr>
      </p:pic>
      <p:pic>
        <p:nvPicPr>
          <p:cNvPr id="1027" name="圖片 1026">
            <a:extLst>
              <a:ext uri="{FF2B5EF4-FFF2-40B4-BE49-F238E27FC236}">
                <a16:creationId xmlns:a16="http://schemas.microsoft.com/office/drawing/2014/main" id="{78BA1589-A99C-41DE-A1B4-D435D240E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124" y="26534520"/>
            <a:ext cx="12534415" cy="9995981"/>
          </a:xfrm>
          <a:prstGeom prst="rect">
            <a:avLst/>
          </a:prstGeom>
        </p:spPr>
      </p:pic>
      <p:sp>
        <p:nvSpPr>
          <p:cNvPr id="1028" name="矩形 1027">
            <a:extLst>
              <a:ext uri="{FF2B5EF4-FFF2-40B4-BE49-F238E27FC236}">
                <a16:creationId xmlns:a16="http://schemas.microsoft.com/office/drawing/2014/main" id="{03BAE567-8C6E-474D-9CFA-2F7DC9163292}"/>
              </a:ext>
            </a:extLst>
          </p:cNvPr>
          <p:cNvSpPr/>
          <p:nvPr/>
        </p:nvSpPr>
        <p:spPr>
          <a:xfrm>
            <a:off x="11009898" y="35830717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0"/>
              </a:spcAft>
            </a:pPr>
            <a:r>
              <a:rPr lang="zh-TW" altLang="zh-TW" sz="2800" kern="1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  <a:cs typeface="Times New Roman" panose="02020603050405020304" pitchFamily="18" charset="0"/>
              </a:rPr>
              <a:t>校務研究資料申請流程</a:t>
            </a:r>
          </a:p>
        </p:txBody>
      </p:sp>
      <p:sp>
        <p:nvSpPr>
          <p:cNvPr id="1029" name="矩形 1028">
            <a:extLst>
              <a:ext uri="{FF2B5EF4-FFF2-40B4-BE49-F238E27FC236}">
                <a16:creationId xmlns:a16="http://schemas.microsoft.com/office/drawing/2014/main" id="{773C9573-988E-47EE-956A-3396A306FECF}"/>
              </a:ext>
            </a:extLst>
          </p:cNvPr>
          <p:cNvSpPr/>
          <p:nvPr/>
        </p:nvSpPr>
        <p:spPr>
          <a:xfrm>
            <a:off x="7343468" y="2126078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8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  <a:cs typeface="Times New Roman" panose="02020603050405020304" pitchFamily="18" charset="0"/>
              </a:rPr>
              <a:t>倉儲資料處理流程</a:t>
            </a:r>
            <a:endParaRPr lang="zh-TW" altLang="en-US" sz="2800" dirty="0">
              <a:solidFill>
                <a:schemeClr val="accent1">
                  <a:lumMod val="75000"/>
                </a:schemeClr>
              </a:solidFill>
              <a:latin typeface="源樣黑體 R" panose="020B0500000000000000" pitchFamily="34" charset="-120"/>
              <a:ea typeface="源樣黑體 R" panose="020B0500000000000000" pitchFamily="34" charset="-120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A1B09040-A524-4E8A-A043-9FCC3CBD62E5}"/>
              </a:ext>
            </a:extLst>
          </p:cNvPr>
          <p:cNvSpPr/>
          <p:nvPr/>
        </p:nvSpPr>
        <p:spPr>
          <a:xfrm>
            <a:off x="13102495" y="43092191"/>
            <a:ext cx="3877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校務大數據研究中心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53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95F4314-6983-CA2B-A79B-E64E4A23C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00663" cy="450039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F4520D-E566-F0A4-9DAA-502E2E2D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0" y="28574"/>
            <a:ext cx="18004789" cy="449992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35AC06-D083-44B8-8088-42D8C8223AA3}"/>
              </a:ext>
            </a:extLst>
          </p:cNvPr>
          <p:cNvSpPr/>
          <p:nvPr/>
        </p:nvSpPr>
        <p:spPr>
          <a:xfrm>
            <a:off x="2160331" y="6389504"/>
            <a:ext cx="13680000" cy="2008545"/>
          </a:xfrm>
          <a:prstGeom prst="rect">
            <a:avLst/>
          </a:prstGeom>
        </p:spPr>
        <p:txBody>
          <a:bodyPr wrap="square" tIns="72000" bIns="7200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6000" b="1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校園物聯網整合分析與服務平台</a:t>
            </a:r>
          </a:p>
          <a:p>
            <a:pPr>
              <a:lnSpc>
                <a:spcPct val="125000"/>
              </a:lnSpc>
            </a:pPr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建置物聯網應用分析平台，發展數位孿生智慧校園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1C5710-C687-4712-8892-E71847FB6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48" y="17113030"/>
            <a:ext cx="13631417" cy="769104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1E0138-3AE3-4C41-B095-E9F9C31708C7}"/>
              </a:ext>
            </a:extLst>
          </p:cNvPr>
          <p:cNvSpPr txBox="1"/>
          <p:nvPr/>
        </p:nvSpPr>
        <p:spPr>
          <a:xfrm>
            <a:off x="2182715" y="25774289"/>
            <a:ext cx="13680000" cy="81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156"/>
              </a:spcBef>
              <a:spcAft>
                <a:spcPts val="1156"/>
              </a:spcAft>
            </a:pP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有別於學生競賽多以物聯網感測器等相關應用為主，校務大數據研究中心主要應用 </a:t>
            </a: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WISE-PaaS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 平台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於發展校務決策資料戰情中心。透過 </a:t>
            </a: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WISE-</a:t>
            </a:r>
            <a:r>
              <a:rPr lang="en-US" altLang="zh-TW" sz="3200" dirty="0" err="1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IoTSuite</a:t>
            </a: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/</a:t>
            </a:r>
            <a:r>
              <a:rPr lang="en-US" altLang="zh-TW" sz="3200" dirty="0" err="1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DataInsight</a:t>
            </a: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 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數據集成服務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，輔助校務資料蒐集與處理等 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ETL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 流程，並透過平台發展自動化資料處理模式、縮短資料處理週期；並於 </a:t>
            </a: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WISE-</a:t>
            </a:r>
            <a:r>
              <a:rPr lang="en-US" altLang="zh-TW" sz="3200" dirty="0" err="1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IoTSuite</a:t>
            </a: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/BI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 商業智慧服務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接入 </a:t>
            </a:r>
            <a:r>
              <a:rPr lang="en-US" altLang="zh-TW" sz="3200" dirty="0" err="1">
                <a:latin typeface="源樣黑體 R" panose="020B0500000000000000" pitchFamily="34" charset="-120"/>
                <a:ea typeface="源樣黑體 R" panose="020B0500000000000000" pitchFamily="34" charset="-120"/>
              </a:rPr>
              <a:t>DataInsight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 資料集，開發建置視覺化儀表板。初期開發階段以「大專校院校務資訊公開平台」資料為出發，建置校務資訊儀表板，透過視覺化方式呈現校務資訊指標，現已初步開發建置學生、教職、財務、研究、校務等五大類本校基本資訊面板；此外，並已陸續開發結合能源系統與校區電費資訊的館舍用電情形，與本校各項永續發展指標趨勢等儀表板，將透過平台提供的嵌入網址與告警通知等功能，即時呈現校務決策輔助資訊，並逐步加入更多校務決策重要參考資訊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E11F9A9-CD60-4EE4-A5A6-5C643EC98B61}"/>
              </a:ext>
            </a:extLst>
          </p:cNvPr>
          <p:cNvSpPr/>
          <p:nvPr/>
        </p:nvSpPr>
        <p:spPr>
          <a:xfrm>
            <a:off x="2111748" y="9047620"/>
            <a:ext cx="13680000" cy="77076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1156"/>
              </a:spcBef>
              <a:spcAft>
                <a:spcPts val="1156"/>
              </a:spcAft>
            </a:pP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本校長期與研華科技合作，共同研發物聯網技術與推動產業發展，本次在校友企業的大力支持與贊助之下，導入「</a:t>
            </a: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WISE-PaaS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 工業物聯網雲平台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」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(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以下簡稱 </a:t>
            </a: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WISE-PaaS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 平台</a:t>
            </a:r>
            <a:r>
              <a:rPr lang="en-US" altLang="zh-TW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)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，以私有雲的模式建置並運行於校內環境，除支援 </a:t>
            </a:r>
            <a:r>
              <a:rPr lang="en-US" altLang="zh-TW" sz="3200" dirty="0" err="1">
                <a:latin typeface="源樣黑體 R" panose="020B0500000000000000" pitchFamily="34" charset="-120"/>
                <a:ea typeface="源樣黑體 R" panose="020B0500000000000000" pitchFamily="34" charset="-120"/>
              </a:rPr>
              <a:t>InnoWorks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 學生競賽及校內各研究團隊外，並首次嘗試應用於校務治理。</a:t>
            </a:r>
            <a:endParaRPr lang="en-US" altLang="zh-TW" sz="3200" dirty="0">
              <a:latin typeface="源樣黑體 R" panose="020B0500000000000000" pitchFamily="34" charset="-120"/>
              <a:ea typeface="源樣黑體 R" panose="020B0500000000000000" pitchFamily="34" charset="-120"/>
            </a:endParaRPr>
          </a:p>
          <a:p>
            <a:pPr>
              <a:lnSpc>
                <a:spcPct val="150000"/>
              </a:lnSpc>
              <a:spcBef>
                <a:spcPts val="1156"/>
              </a:spcBef>
              <a:spcAft>
                <a:spcPts val="1156"/>
              </a:spcAft>
            </a:pP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WISE-PaaS 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平台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為一個工業等級的物聯網整合服務平台，提供包含數據處理、分析、管理等各類應用開發環境，主要訴求為透過一站式的管理，無縫整合物聯網環境由設備端到分析端的各類數據與應用。為有效區隔不同應用情境，校內 </a:t>
            </a: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WISE-PaaS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 平台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在研華團隊的協助下，部署 </a:t>
            </a:r>
            <a:r>
              <a:rPr lang="en-US" altLang="zh-TW" sz="3200" dirty="0" err="1">
                <a:latin typeface="源樣黑體 R" panose="020B0500000000000000" pitchFamily="34" charset="-120"/>
                <a:ea typeface="源樣黑體 R" panose="020B0500000000000000" pitchFamily="34" charset="-120"/>
              </a:rPr>
              <a:t>TwinSpace</a:t>
            </a:r>
            <a:r>
              <a:rPr lang="zh-TW" altLang="en-US" sz="3200" dirty="0">
                <a:latin typeface="源樣黑體 R" panose="020B0500000000000000" pitchFamily="34" charset="-120"/>
                <a:ea typeface="源樣黑體 R" panose="020B0500000000000000" pitchFamily="34" charset="-120"/>
              </a:rPr>
              <a:t> 架構，以多租戶的形式切分不同團隊，並藉此針對不同團隊進行服務用量的分配與管理。</a:t>
            </a:r>
            <a:endParaRPr lang="en-US" altLang="zh-TW" sz="3200" dirty="0">
              <a:latin typeface="源樣黑體 R" panose="020B0500000000000000" pitchFamily="34" charset="-120"/>
              <a:ea typeface="源樣黑體 R" panose="020B0500000000000000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BD1596E-C02F-445D-93B1-34377264D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23" y="34361349"/>
            <a:ext cx="13657616" cy="768240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D865FFB-9E4E-43FB-88CD-CCBFEFB5B3FA}"/>
              </a:ext>
            </a:extLst>
          </p:cNvPr>
          <p:cNvSpPr/>
          <p:nvPr/>
        </p:nvSpPr>
        <p:spPr>
          <a:xfrm>
            <a:off x="5248242" y="24850679"/>
            <a:ext cx="7364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TW" sz="2800" kern="1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  <a:cs typeface="Times New Roman" panose="02020603050405020304" pitchFamily="18" charset="0"/>
              </a:rPr>
              <a:t>WISE-PaaS</a:t>
            </a:r>
            <a:r>
              <a:rPr lang="zh-TW" altLang="zh-TW" sz="2800" kern="1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  <a:cs typeface="Times New Roman" panose="02020603050405020304" pitchFamily="18" charset="0"/>
              </a:rPr>
              <a:t>平台架構與應用</a:t>
            </a:r>
            <a:r>
              <a:rPr lang="en-US" altLang="zh-TW" sz="2800" kern="1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2800" kern="1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  <a:cs typeface="Times New Roman" panose="02020603050405020304" pitchFamily="18" charset="0"/>
              </a:rPr>
              <a:t>圖片來源：研華</a:t>
            </a:r>
            <a:r>
              <a:rPr lang="en-US" altLang="zh-TW" sz="2800" kern="1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  <a:cs typeface="Times New Roman" panose="02020603050405020304" pitchFamily="18" charset="0"/>
              </a:rPr>
              <a:t>) </a:t>
            </a:r>
            <a:endParaRPr lang="zh-TW" altLang="zh-TW" sz="2800" kern="100" dirty="0">
              <a:solidFill>
                <a:schemeClr val="accent1">
                  <a:lumMod val="75000"/>
                </a:schemeClr>
              </a:solidFill>
              <a:latin typeface="源樣黑體 R" panose="020B0500000000000000" pitchFamily="34" charset="-120"/>
              <a:ea typeface="源樣黑體 R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A60B0B3-F4C3-4AE0-B034-A5B6C7CD1B34}"/>
              </a:ext>
            </a:extLst>
          </p:cNvPr>
          <p:cNvSpPr/>
          <p:nvPr/>
        </p:nvSpPr>
        <p:spPr>
          <a:xfrm>
            <a:off x="4978822" y="42072332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0"/>
              </a:spcAft>
            </a:pPr>
            <a:r>
              <a:rPr lang="zh-TW" altLang="zh-TW" sz="2800" kern="100" dirty="0">
                <a:solidFill>
                  <a:schemeClr val="accent1">
                    <a:lumMod val="75000"/>
                  </a:schemeClr>
                </a:solidFill>
                <a:latin typeface="源樣黑體 R" panose="020B0500000000000000" pitchFamily="34" charset="-120"/>
                <a:ea typeface="源樣黑體 R" panose="020B0500000000000000" pitchFamily="34" charset="-120"/>
                <a:cs typeface="Times New Roman" panose="02020603050405020304" pitchFamily="18" charset="0"/>
              </a:rPr>
              <a:t>開發中本校校務資訊公開平台基本統計資訊面板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1644374-83DF-41AC-B430-1B6A24AE0CF0}"/>
              </a:ext>
            </a:extLst>
          </p:cNvPr>
          <p:cNvSpPr/>
          <p:nvPr/>
        </p:nvSpPr>
        <p:spPr>
          <a:xfrm>
            <a:off x="13102495" y="43092191"/>
            <a:ext cx="3877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rgbClr val="265C9D"/>
                </a:solidFill>
                <a:latin typeface="源樣黑體 R" panose="020B0500000000000000" pitchFamily="34" charset="-120"/>
                <a:ea typeface="源樣黑體 R" panose="020B0500000000000000" pitchFamily="34" charset="-120"/>
              </a:rPr>
              <a:t>校務大數據研究中心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3351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95F4314-6983-CA2B-A79B-E64E4A23C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00663" cy="450039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F4520D-E566-F0A4-9DAA-502E2E2D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1" y="-783773"/>
            <a:ext cx="18004789" cy="4499927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97607BE-E321-448B-9ED8-D115E8BFC15C}"/>
              </a:ext>
            </a:extLst>
          </p:cNvPr>
          <p:cNvSpPr txBox="1"/>
          <p:nvPr/>
        </p:nvSpPr>
        <p:spPr>
          <a:xfrm>
            <a:off x="1211677" y="8355687"/>
            <a:ext cx="117262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6000" b="1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【國立陽明交通大學校園小幫手</a:t>
            </a:r>
            <a:r>
              <a:rPr lang="zh-TW" altLang="zh-TW" sz="6000" b="1" dirty="0">
                <a:effectLst/>
                <a:ea typeface="微軟正黑體" panose="020B0604030504040204" pitchFamily="34" charset="-120"/>
                <a:cs typeface="Cambria Math" panose="02040503050406030204" pitchFamily="18" charset="0"/>
              </a:rPr>
              <a:t>】</a:t>
            </a:r>
            <a:endParaRPr lang="zh-TW" altLang="en-US" sz="6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119EAAE-C568-478F-B8A6-E406C2F98C07}"/>
              </a:ext>
            </a:extLst>
          </p:cNvPr>
          <p:cNvSpPr txBox="1"/>
          <p:nvPr/>
        </p:nvSpPr>
        <p:spPr>
          <a:xfrm>
            <a:off x="1211677" y="6564454"/>
            <a:ext cx="159142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@nycuchatbot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校務資訊創新服務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8AFF7F-0774-4D22-A088-CED2ADEFDBFC}"/>
              </a:ext>
            </a:extLst>
          </p:cNvPr>
          <p:cNvSpPr txBox="1"/>
          <p:nvPr/>
        </p:nvSpPr>
        <p:spPr>
          <a:xfrm>
            <a:off x="1260956" y="9945809"/>
            <a:ext cx="113689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由校務大數據研究中心所開發的</a:t>
            </a:r>
            <a:r>
              <a:rPr lang="en-US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LINE</a:t>
            </a:r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聊天機器人，</a:t>
            </a:r>
            <a:r>
              <a:rPr lang="zh-TW" altLang="en-US" sz="6000" kern="100" dirty="0"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提</a:t>
            </a:r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供陽明交大校園中的各項校園生活資訊以及最新活動資訊，讓使用者可以快速取得所需資訊。</a:t>
            </a:r>
            <a:endParaRPr lang="zh-TW" altLang="zh-TW" sz="6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374CC91-940B-40B3-B042-62AE3A6AC6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7" t="22786" r="21291" b="22611"/>
          <a:stretch/>
        </p:blipFill>
        <p:spPr>
          <a:xfrm rot="672004">
            <a:off x="13008479" y="8745288"/>
            <a:ext cx="3828040" cy="427182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875FDA-724E-49BB-B254-C43FD436666A}"/>
              </a:ext>
            </a:extLst>
          </p:cNvPr>
          <p:cNvSpPr txBox="1"/>
          <p:nvPr/>
        </p:nvSpPr>
        <p:spPr>
          <a:xfrm>
            <a:off x="1211677" y="14968805"/>
            <a:ext cx="15366679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【校園小幫手】提供的資訊種類</a:t>
            </a:r>
            <a:r>
              <a:rPr lang="zh-TW" altLang="en-US" sz="6000" kern="100" dirty="0"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包括</a:t>
            </a:r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「校園生活」、「校務資訊」以及不定時的活動專區。在「校園生活」方面，有交通、飲食、活動、地圖等資訊，提供使用者取得即時的交通班次與乘車時間、餐廳營業資訊與優惠活動、近期藝文展演或演講訊息等，甚至還可直接查詢教室位置或各單位聯絡資訊。在「校務資訊」方面，使用者可以找到各種學習、課程、工讀或國際交換等資訊</a:t>
            </a:r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6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1E897FE-A45A-4C38-9DB6-91FCBEF1724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28" y="29188146"/>
            <a:ext cx="7273445" cy="485003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F43010B-1180-426F-8E9B-56E65B33827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28" y="35295225"/>
            <a:ext cx="7273445" cy="484970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655CCF8-23C7-4216-B172-46CBE0BE5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71" y="29572481"/>
            <a:ext cx="7420964" cy="1039231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697923-B6BB-4536-B86D-2A3FC5A2BC83}"/>
              </a:ext>
            </a:extLst>
          </p:cNvPr>
          <p:cNvSpPr txBox="1"/>
          <p:nvPr/>
        </p:nvSpPr>
        <p:spPr>
          <a:xfrm>
            <a:off x="1260956" y="23696518"/>
            <a:ext cx="1541595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【校園小幫手】在</a:t>
            </a:r>
            <a:r>
              <a:rPr lang="en-US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2023</a:t>
            </a:r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年</a:t>
            </a:r>
            <a:r>
              <a:rPr lang="en-US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9</a:t>
            </a:r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月與</a:t>
            </a:r>
            <a:r>
              <a:rPr lang="en-US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LINE</a:t>
            </a:r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官方合作，正式成為官方帳號</a:t>
            </a:r>
            <a:r>
              <a:rPr lang="zh-TW" altLang="en-US" sz="6000" kern="100" dirty="0">
                <a:latin typeface="Calibri" panose="020F0502020204030204" pitchFamily="34" charset="0"/>
                <a:ea typeface="微軟正黑體" panose="020B0604030504040204" pitchFamily="34" charset="-120"/>
                <a:cs typeface="Cambria Math" panose="02040503050406030204" pitchFamily="18" charset="0"/>
              </a:rPr>
              <a:t>。</a:t>
            </a:r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團隊</a:t>
            </a:r>
            <a:r>
              <a:rPr lang="zh-TW" altLang="zh-TW" sz="60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將持續提供最新且實用的校園資訊，讓每位陽明交大人</a:t>
            </a:r>
            <a:r>
              <a:rPr lang="zh-TW" altLang="en-US" sz="6000" dirty="0">
                <a:ea typeface="微軟正黑體" panose="020B0604030504040204" pitchFamily="34" charset="-120"/>
                <a:cs typeface="Times New Roman" panose="02020603050405020304" pitchFamily="18" charset="0"/>
              </a:rPr>
              <a:t>擁有</a:t>
            </a:r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一個具備「整合性、即時性、 便利性」的</a:t>
            </a:r>
            <a:r>
              <a:rPr lang="zh-TW" altLang="zh-TW" sz="60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數位校園生活體驗</a:t>
            </a:r>
            <a:r>
              <a:rPr lang="zh-TW" altLang="zh-TW" sz="6000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6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1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95F4314-6983-CA2B-A79B-E64E4A23C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00663" cy="450039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F4520D-E566-F0A4-9DAA-502E2E2D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0" y="-1"/>
            <a:ext cx="18004789" cy="4499927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37F4E6-6BE8-53D3-E2AA-74F90AF2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93" y="7512251"/>
            <a:ext cx="15474462" cy="365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52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95F4314-6983-CA2B-A79B-E64E4A23C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000663" cy="4500394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1AB9B98-AAFC-4B15-8928-9C6F3FF9F43C}"/>
              </a:ext>
            </a:extLst>
          </p:cNvPr>
          <p:cNvSpPr txBox="1"/>
          <p:nvPr/>
        </p:nvSpPr>
        <p:spPr>
          <a:xfrm>
            <a:off x="724429" y="5890945"/>
            <a:ext cx="129931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HPC –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混合式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雲端高載 三年規劃</a:t>
            </a:r>
            <a:endParaRPr lang="zh-TW" altLang="en-US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E83112-BD15-46A9-A63F-F4DF8E414B82}"/>
              </a:ext>
            </a:extLst>
          </p:cNvPr>
          <p:cNvSpPr txBox="1"/>
          <p:nvPr/>
        </p:nvSpPr>
        <p:spPr>
          <a:xfrm>
            <a:off x="1276350" y="7600379"/>
            <a:ext cx="15201900" cy="459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資訊中心完成一座位於校園的混合式中型高效能運算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(HPC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High Performance Computing)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平台的建置規劃，以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運算資源為目標，並規劃與公有雲端整合，將算力需求較高的高負載運算自動化轉移至公有雲上，以支援各研究領域的運算資源缺口，提升本校的研究競爭力。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37B616FC-24E2-48FA-BD83-871A56D0D146}"/>
              </a:ext>
            </a:extLst>
          </p:cNvPr>
          <p:cNvGrpSpPr/>
          <p:nvPr/>
        </p:nvGrpSpPr>
        <p:grpSpPr>
          <a:xfrm>
            <a:off x="1362297" y="36176491"/>
            <a:ext cx="13882248" cy="7352211"/>
            <a:chOff x="2059207" y="21212921"/>
            <a:chExt cx="13882248" cy="7352211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E0CF613-D5BF-46EC-ABF3-8573E6876513}"/>
                </a:ext>
              </a:extLst>
            </p:cNvPr>
            <p:cNvSpPr txBox="1"/>
            <p:nvPr/>
          </p:nvSpPr>
          <p:spPr>
            <a:xfrm>
              <a:off x="4642499" y="27795691"/>
              <a:ext cx="1500333" cy="76944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地端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A62CB2A-F7FB-4277-91ED-0E6F18D21907}"/>
                </a:ext>
              </a:extLst>
            </p:cNvPr>
            <p:cNvSpPr txBox="1"/>
            <p:nvPr/>
          </p:nvSpPr>
          <p:spPr>
            <a:xfrm>
              <a:off x="11374343" y="27795690"/>
              <a:ext cx="1877309" cy="76944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58250A3-6C8C-412F-BEE3-4104E5CBC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207" y="21212921"/>
              <a:ext cx="13882248" cy="6661940"/>
            </a:xfrm>
            <a:prstGeom prst="rect">
              <a:avLst/>
            </a:prstGeom>
          </p:spPr>
        </p:pic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99E24F-582C-4C77-B39C-3F3433CBE00E}"/>
              </a:ext>
            </a:extLst>
          </p:cNvPr>
          <p:cNvSpPr txBox="1"/>
          <p:nvPr/>
        </p:nvSpPr>
        <p:spPr>
          <a:xfrm>
            <a:off x="1276349" y="12479513"/>
            <a:ext cx="15201899" cy="182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4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此</a:t>
            </a:r>
            <a:r>
              <a:rPr lang="en-US" altLang="zh-TW" sz="4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HPC</a:t>
            </a:r>
            <a:r>
              <a:rPr lang="zh-TW" altLang="en-US" sz="4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平台建置規劃為期三年，預期地端總效能可達約</a:t>
            </a:r>
            <a:r>
              <a:rPr lang="en-US" altLang="zh-TW" sz="4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1.36 PFLOPS (</a:t>
            </a:r>
            <a:r>
              <a:rPr lang="zh-TW" altLang="en-US" sz="4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每秒一千兆次的浮點運算</a:t>
            </a:r>
            <a:r>
              <a:rPr lang="en-US" altLang="zh-TW" sz="4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。</a:t>
            </a:r>
            <a:endParaRPr lang="en-US" altLang="zh-TW" sz="4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1" name="資料庫圖表 20">
            <a:extLst>
              <a:ext uri="{FF2B5EF4-FFF2-40B4-BE49-F238E27FC236}">
                <a16:creationId xmlns:a16="http://schemas.microsoft.com/office/drawing/2014/main" id="{28468F32-2DE2-404F-96BA-593EFD0B4358}"/>
              </a:ext>
            </a:extLst>
          </p:cNvPr>
          <p:cNvGraphicFramePr/>
          <p:nvPr>
            <p:extLst/>
          </p:nvPr>
        </p:nvGraphicFramePr>
        <p:xfrm>
          <a:off x="3000110" y="17874984"/>
          <a:ext cx="12000442" cy="800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7C042CD0-49E9-4242-A39C-E3F5A203FEFB}"/>
              </a:ext>
            </a:extLst>
          </p:cNvPr>
          <p:cNvGraphicFramePr/>
          <p:nvPr>
            <p:extLst/>
          </p:nvPr>
        </p:nvGraphicFramePr>
        <p:xfrm>
          <a:off x="474132" y="18922945"/>
          <a:ext cx="8117418" cy="863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3BC118B5-78E6-4CD8-84AF-45E8EEC910A6}"/>
              </a:ext>
            </a:extLst>
          </p:cNvPr>
          <p:cNvGraphicFramePr/>
          <p:nvPr>
            <p:extLst/>
          </p:nvPr>
        </p:nvGraphicFramePr>
        <p:xfrm>
          <a:off x="5142971" y="27020760"/>
          <a:ext cx="12000442" cy="800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4" name="資料庫圖表 23">
            <a:extLst>
              <a:ext uri="{FF2B5EF4-FFF2-40B4-BE49-F238E27FC236}">
                <a16:creationId xmlns:a16="http://schemas.microsoft.com/office/drawing/2014/main" id="{DD30800C-F728-4F7A-9669-746AD5D65E16}"/>
              </a:ext>
            </a:extLst>
          </p:cNvPr>
          <p:cNvGraphicFramePr/>
          <p:nvPr>
            <p:extLst/>
          </p:nvPr>
        </p:nvGraphicFramePr>
        <p:xfrm>
          <a:off x="8303421" y="18177312"/>
          <a:ext cx="9601199" cy="800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5" name="資料庫圖表 24">
            <a:extLst>
              <a:ext uri="{FF2B5EF4-FFF2-40B4-BE49-F238E27FC236}">
                <a16:creationId xmlns:a16="http://schemas.microsoft.com/office/drawing/2014/main" id="{E7ED24A3-525C-45A4-9B25-4175FA20BC09}"/>
              </a:ext>
            </a:extLst>
          </p:cNvPr>
          <p:cNvGraphicFramePr/>
          <p:nvPr>
            <p:extLst/>
          </p:nvPr>
        </p:nvGraphicFramePr>
        <p:xfrm>
          <a:off x="724429" y="15907257"/>
          <a:ext cx="12000442" cy="203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</p:spTree>
    <p:extLst>
      <p:ext uri="{BB962C8B-B14F-4D97-AF65-F5344CB8AC3E}">
        <p14:creationId xmlns:p14="http://schemas.microsoft.com/office/powerpoint/2010/main" val="227302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95F4314-6983-CA2B-A79B-E64E4A23C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00663" cy="45003940"/>
          </a:xfrm>
          <a:prstGeom prst="rect">
            <a:avLst/>
          </a:prstGeom>
        </p:spPr>
      </p:pic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016149EC-BA3E-4511-BDAE-D555755434B9}"/>
              </a:ext>
            </a:extLst>
          </p:cNvPr>
          <p:cNvGraphicFramePr/>
          <p:nvPr>
            <p:extLst/>
          </p:nvPr>
        </p:nvGraphicFramePr>
        <p:xfrm>
          <a:off x="1393495" y="13662289"/>
          <a:ext cx="15201899" cy="440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C0A54F43-E70D-4E48-955E-DF972261D897}"/>
              </a:ext>
            </a:extLst>
          </p:cNvPr>
          <p:cNvGraphicFramePr/>
          <p:nvPr>
            <p:extLst/>
          </p:nvPr>
        </p:nvGraphicFramePr>
        <p:xfrm>
          <a:off x="1397472" y="6882063"/>
          <a:ext cx="15201899" cy="6780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CB4A7AA2-7CF9-4E3B-94CC-A2EAE963538E}"/>
              </a:ext>
            </a:extLst>
          </p:cNvPr>
          <p:cNvSpPr txBox="1"/>
          <p:nvPr/>
        </p:nvSpPr>
        <p:spPr>
          <a:xfrm>
            <a:off x="6634346" y="24651976"/>
            <a:ext cx="4716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地端</a:t>
            </a:r>
            <a:r>
              <a:rPr lang="en-US" altLang="zh-TW" sz="3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HPC</a:t>
            </a:r>
            <a:r>
              <a:rPr lang="zh-TW" altLang="en-US" sz="3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建置規劃架構圖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6A92EB6D-8707-4E0F-8F45-627D70A323E0}"/>
              </a:ext>
            </a:extLst>
          </p:cNvPr>
          <p:cNvGraphicFramePr/>
          <p:nvPr>
            <p:extLst/>
          </p:nvPr>
        </p:nvGraphicFramePr>
        <p:xfrm>
          <a:off x="0" y="25879649"/>
          <a:ext cx="18000663" cy="16239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4" name="Picture 3" descr="A diagram of several different types of wires&#10;&#10;Description automatically generated">
            <a:extLst>
              <a:ext uri="{FF2B5EF4-FFF2-40B4-BE49-F238E27FC236}">
                <a16:creationId xmlns:a16="http://schemas.microsoft.com/office/drawing/2014/main" id="{83CC3F65-15B3-4BEA-36A6-EF9AA7F9D3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94" y="19093542"/>
            <a:ext cx="15196037" cy="5425312"/>
          </a:xfrm>
          <a:prstGeom prst="rect">
            <a:avLst/>
          </a:prstGeom>
          <a:solidFill>
            <a:srgbClr val="FCFEFE"/>
          </a:solidFill>
          <a:ln>
            <a:solidFill>
              <a:srgbClr val="ED7D31"/>
            </a:solidFill>
          </a:ln>
        </p:spPr>
      </p:pic>
      <p:sp>
        <p:nvSpPr>
          <p:cNvPr id="8" name="文字方塊 9">
            <a:extLst>
              <a:ext uri="{FF2B5EF4-FFF2-40B4-BE49-F238E27FC236}">
                <a16:creationId xmlns:a16="http://schemas.microsoft.com/office/drawing/2014/main" id="{50130B77-9130-762B-C9B7-AB8E89F6A83B}"/>
              </a:ext>
            </a:extLst>
          </p:cNvPr>
          <p:cNvSpPr txBox="1"/>
          <p:nvPr/>
        </p:nvSpPr>
        <p:spPr>
          <a:xfrm>
            <a:off x="6633322" y="42417449"/>
            <a:ext cx="4716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HPC</a:t>
            </a:r>
            <a:r>
              <a:rPr lang="zh-TW" altLang="en-US" sz="3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整合軟體建置規劃圖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156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F4520D-E566-F0A4-9DAA-502E2E2D3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" y="83098"/>
            <a:ext cx="18004789" cy="44999275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4" name="想法泡泡: 雲朵 3">
            <a:extLst>
              <a:ext uri="{FF2B5EF4-FFF2-40B4-BE49-F238E27FC236}">
                <a16:creationId xmlns:a16="http://schemas.microsoft.com/office/drawing/2014/main" id="{443A418D-9522-48BE-B41C-5F358EEA55B6}"/>
              </a:ext>
            </a:extLst>
          </p:cNvPr>
          <p:cNvSpPr/>
          <p:nvPr/>
        </p:nvSpPr>
        <p:spPr>
          <a:xfrm>
            <a:off x="1174726" y="5719533"/>
            <a:ext cx="4375545" cy="1444129"/>
          </a:xfrm>
          <a:prstGeom prst="cloudCallout">
            <a:avLst>
              <a:gd name="adj1" fmla="val 44785"/>
              <a:gd name="adj2" fmla="val 81367"/>
            </a:avLst>
          </a:prstGeom>
          <a:gradFill flip="none" rotWithShape="1">
            <a:gsLst>
              <a:gs pos="8000">
                <a:schemeClr val="accent5">
                  <a:lumMod val="0"/>
                  <a:lumOff val="100000"/>
                </a:schemeClr>
              </a:gs>
              <a:gs pos="54925">
                <a:srgbClr val="BED7EE"/>
              </a:gs>
              <a:gs pos="25000">
                <a:schemeClr val="accent5">
                  <a:lumMod val="0"/>
                  <a:lumOff val="100000"/>
                </a:schemeClr>
              </a:gs>
              <a:gs pos="99000">
                <a:schemeClr val="accent5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智慧雲端能源管理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iEMS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03580B-5990-4991-9065-CC9AE15CC2EF}"/>
              </a:ext>
            </a:extLst>
          </p:cNvPr>
          <p:cNvSpPr txBox="1"/>
          <p:nvPr/>
        </p:nvSpPr>
        <p:spPr>
          <a:xfrm>
            <a:off x="5665372" y="6426425"/>
            <a:ext cx="77277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智慧</a:t>
            </a:r>
            <a:r>
              <a:rPr lang="zh-TW" altLang="zh-TW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雲端能源管理系統</a:t>
            </a:r>
            <a:r>
              <a:rPr lang="en-US" altLang="zh-TW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b="1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iEMS</a:t>
            </a:r>
            <a:r>
              <a:rPr lang="en-US" altLang="zh-TW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係以能資源管理之智慧資訊平台，併</a:t>
            </a:r>
            <a:r>
              <a:rPr lang="zh-TW" altLang="zh-TW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整合智慧路燈控制、空調節能優化系統、水情資訊</a:t>
            </a:r>
            <a:r>
              <a:rPr lang="zh-TW" altLang="en-US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及高耗能設備即時用電統計分析等。</a:t>
            </a:r>
            <a:endParaRPr lang="en-US" altLang="zh-TW" sz="24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本能管系統目前已完成交大、陽明校區各館舍用電管理及校園路燈依日出日落時間自動點滅。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5843AD7-12AE-48E4-A7CA-389BC386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95" y="15717425"/>
            <a:ext cx="13638762" cy="5896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5ACCF98-5AC0-4A81-AEF2-A3E20EA0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288" y="8899103"/>
            <a:ext cx="9550891" cy="5340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語音泡泡: 橢圓形 9">
            <a:extLst>
              <a:ext uri="{FF2B5EF4-FFF2-40B4-BE49-F238E27FC236}">
                <a16:creationId xmlns:a16="http://schemas.microsoft.com/office/drawing/2014/main" id="{B601A707-AF67-4DC4-B675-70942E618102}"/>
              </a:ext>
            </a:extLst>
          </p:cNvPr>
          <p:cNvSpPr/>
          <p:nvPr/>
        </p:nvSpPr>
        <p:spPr>
          <a:xfrm>
            <a:off x="12577497" y="9002478"/>
            <a:ext cx="4230234" cy="1631216"/>
          </a:xfrm>
          <a:prstGeom prst="wedgeEllipseCallout">
            <a:avLst>
              <a:gd name="adj1" fmla="val -52990"/>
              <a:gd name="adj2" fmla="val 40798"/>
            </a:avLst>
          </a:prstGeom>
          <a:gradFill>
            <a:gsLst>
              <a:gs pos="1300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各館舍即時用電分析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異常斷線警示</a:t>
            </a:r>
          </a:p>
        </p:txBody>
      </p:sp>
      <p:sp>
        <p:nvSpPr>
          <p:cNvPr id="18" name="語音泡泡: 橢圓形 17">
            <a:extLst>
              <a:ext uri="{FF2B5EF4-FFF2-40B4-BE49-F238E27FC236}">
                <a16:creationId xmlns:a16="http://schemas.microsoft.com/office/drawing/2014/main" id="{70567522-9E5E-482E-9145-238267CF1909}"/>
              </a:ext>
            </a:extLst>
          </p:cNvPr>
          <p:cNvSpPr/>
          <p:nvPr/>
        </p:nvSpPr>
        <p:spPr>
          <a:xfrm>
            <a:off x="2037664" y="14477001"/>
            <a:ext cx="3835400" cy="988821"/>
          </a:xfrm>
          <a:prstGeom prst="wedgeEllipseCallout">
            <a:avLst>
              <a:gd name="adj1" fmla="val 37030"/>
              <a:gd name="adj2" fmla="val 63065"/>
            </a:avLst>
          </a:prstGeom>
          <a:gradFill>
            <a:gsLst>
              <a:gs pos="5000">
                <a:srgbClr val="00B0F0"/>
              </a:gs>
              <a:gs pos="5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年度用電統計及與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前一年用電比較</a:t>
            </a:r>
          </a:p>
        </p:txBody>
      </p:sp>
      <p:sp>
        <p:nvSpPr>
          <p:cNvPr id="20" name="想法泡泡: 雲朵 19">
            <a:extLst>
              <a:ext uri="{FF2B5EF4-FFF2-40B4-BE49-F238E27FC236}">
                <a16:creationId xmlns:a16="http://schemas.microsoft.com/office/drawing/2014/main" id="{71F5AEAD-240C-43FD-BF3E-6BA2A0956803}"/>
              </a:ext>
            </a:extLst>
          </p:cNvPr>
          <p:cNvSpPr/>
          <p:nvPr/>
        </p:nvSpPr>
        <p:spPr>
          <a:xfrm>
            <a:off x="1237081" y="22108334"/>
            <a:ext cx="3527119" cy="1655099"/>
          </a:xfrm>
          <a:prstGeom prst="cloudCallout">
            <a:avLst>
              <a:gd name="adj1" fmla="val 79842"/>
              <a:gd name="adj2" fmla="val 37369"/>
            </a:avLst>
          </a:prstGeom>
          <a:gradFill flip="none" rotWithShape="1">
            <a:gsLst>
              <a:gs pos="89130">
                <a:schemeClr val="accent2">
                  <a:lumMod val="97000"/>
                  <a:lumOff val="3000"/>
                </a:schemeClr>
              </a:gs>
              <a:gs pos="8300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2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校園智慧路燈控制系統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E591C89-A85C-445E-8C5B-DD7EF1B69596}"/>
              </a:ext>
            </a:extLst>
          </p:cNvPr>
          <p:cNvSpPr txBox="1"/>
          <p:nvPr/>
        </p:nvSpPr>
        <p:spPr>
          <a:xfrm>
            <a:off x="6164744" y="22338927"/>
            <a:ext cx="9669613" cy="195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自動化統一管理控制校園路燈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含景觀燈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滅時間，避免傍晚太早亮燈或清晨太晚關燈，造成浪費能源，亦或清晨太早關燈、傍晚太晚開燈，影響行的安全等等情況產生，及同時導入智慧化路燈管理系統，依氣象局日出日落時間，統一排定控管路燈點滅時間，落實節約能源及確保行的安全。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DEF7F53D-E79C-46F1-ABAC-78ED0FD35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539" y="24515390"/>
            <a:ext cx="9158922" cy="43614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856CE47-E3F0-4DC2-B2DB-70178F123565}"/>
              </a:ext>
            </a:extLst>
          </p:cNvPr>
          <p:cNvSpPr txBox="1"/>
          <p:nvPr/>
        </p:nvSpPr>
        <p:spPr>
          <a:xfrm>
            <a:off x="11149742" y="24074508"/>
            <a:ext cx="53920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光復校區路燈碳排量：</a:t>
            </a:r>
          </a:p>
          <a:p>
            <a:pPr marL="18000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光復校區約有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1,200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盏路燈，平均每盞  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120W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，路燈點燈時間：夏天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小時、冬天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小時。</a:t>
            </a:r>
            <a:endParaRPr lang="en-US" altLang="zh-TW" sz="24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00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路燈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年耗電量約：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63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5,760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【(1200*120(W)*165(D)*11(H))+(1200*120(W)*200(D)*13(H))=63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5,760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sz="24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00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路燈碳排量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CO2e/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度：</a:t>
            </a: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635,760*0.495/1000=314.7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噸</a:t>
            </a:r>
            <a:endParaRPr lang="en-US" altLang="zh-TW" sz="24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00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路燈若每天減少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小時點燈時間，則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年可減少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52,560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度電力，減少排碳量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52560*0.495/1000=26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噸</a:t>
            </a:r>
            <a:endParaRPr lang="en-US" altLang="zh-TW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想法泡泡: 雲朵 24">
            <a:extLst>
              <a:ext uri="{FF2B5EF4-FFF2-40B4-BE49-F238E27FC236}">
                <a16:creationId xmlns:a16="http://schemas.microsoft.com/office/drawing/2014/main" id="{CFEA1E10-8835-4EBD-BD98-A1703173AD8E}"/>
              </a:ext>
            </a:extLst>
          </p:cNvPr>
          <p:cNvSpPr/>
          <p:nvPr/>
        </p:nvSpPr>
        <p:spPr>
          <a:xfrm>
            <a:off x="1224107" y="29237079"/>
            <a:ext cx="4069352" cy="1596980"/>
          </a:xfrm>
          <a:prstGeom prst="cloudCallout">
            <a:avLst>
              <a:gd name="adj1" fmla="val 73045"/>
              <a:gd name="adj2" fmla="val 64070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86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智慧節能控制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空調冰水系統最佳化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EDC2D59-F0F9-4C60-BECF-3E38E1791787}"/>
              </a:ext>
            </a:extLst>
          </p:cNvPr>
          <p:cNvSpPr/>
          <p:nvPr/>
        </p:nvSpPr>
        <p:spPr>
          <a:xfrm>
            <a:off x="6587604" y="29561693"/>
            <a:ext cx="8946711" cy="2436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2634" lvl="1" indent="-154211" algn="just">
              <a:spcBef>
                <a:spcPts val="51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針對多冰機設備之中央空調系統進行最佳化節能演算策略，可即時調整設備台數及運轉頻率，整體空調節能可達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62634" lvl="1" indent="-154211">
              <a:spcBef>
                <a:spcPts val="51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功能包含負載預測、設備能耗預測（含冰機、水泵及水塔）、運轉操作預測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62634" lvl="1" indent="-154211" algn="just">
              <a:spcBef>
                <a:spcPts val="51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基因最佳化演算法進行整體空調水系統最水能耗操作點搜尋，使設備於最佳效率運轉。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D03A7325-E672-4052-BA69-86FBBC07BEAB}"/>
              </a:ext>
            </a:extLst>
          </p:cNvPr>
          <p:cNvGrpSpPr/>
          <p:nvPr/>
        </p:nvGrpSpPr>
        <p:grpSpPr>
          <a:xfrm>
            <a:off x="3362498" y="32273454"/>
            <a:ext cx="11185724" cy="5050855"/>
            <a:chOff x="1642584" y="2922059"/>
            <a:chExt cx="8778571" cy="3273940"/>
          </a:xfrm>
          <a:effectLst>
            <a:glow rad="228600">
              <a:schemeClr val="accent6">
                <a:lumMod val="60000"/>
                <a:lumOff val="40000"/>
                <a:alpha val="40000"/>
              </a:schemeClr>
            </a:glow>
            <a:outerShdw blurRad="127000" dist="50800" dir="1800000" algn="ctr" rotWithShape="0">
              <a:srgbClr val="000000">
                <a:alpha val="43137"/>
              </a:srgbClr>
            </a:outerShdw>
          </a:effectLst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3A278B4-7E11-48F6-9150-8261DF3F254E}"/>
                </a:ext>
              </a:extLst>
            </p:cNvPr>
            <p:cNvGrpSpPr/>
            <p:nvPr/>
          </p:nvGrpSpPr>
          <p:grpSpPr>
            <a:xfrm>
              <a:off x="1642584" y="2922285"/>
              <a:ext cx="8778571" cy="3273714"/>
              <a:chOff x="259646" y="2739475"/>
              <a:chExt cx="8676535" cy="3806798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28236FC-A48E-4004-8EED-4F2C59F9EA95}"/>
                  </a:ext>
                </a:extLst>
              </p:cNvPr>
              <p:cNvSpPr/>
              <p:nvPr/>
            </p:nvSpPr>
            <p:spPr>
              <a:xfrm>
                <a:off x="259646" y="2739475"/>
                <a:ext cx="8676535" cy="3806798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txBody>
    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44083">
                  <a:defRPr/>
                </a:pPr>
                <a:endParaRPr lang="zh-CN" altLang="en-US" sz="1662" kern="0" dirty="0">
                  <a:solidFill>
                    <a:srgbClr val="FFFFFF"/>
                  </a:solidFill>
                  <a:latin typeface="Times New Roman"/>
                  <a:ea typeface="標楷體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8193C51-CD30-4491-8CCB-8EE40D46B29E}"/>
                  </a:ext>
                </a:extLst>
              </p:cNvPr>
              <p:cNvSpPr/>
              <p:nvPr/>
            </p:nvSpPr>
            <p:spPr>
              <a:xfrm>
                <a:off x="384464" y="2942018"/>
                <a:ext cx="8431635" cy="350034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44083">
                  <a:defRPr/>
                </a:pPr>
                <a:endParaRPr lang="zh-CN" altLang="en-US" sz="1662" kern="0" dirty="0">
                  <a:solidFill>
                    <a:srgbClr val="FFFFFF"/>
                  </a:solidFill>
                  <a:latin typeface="Times New Roman"/>
                  <a:ea typeface="標楷體"/>
                </a:endParaRPr>
              </a:p>
            </p:txBody>
          </p:sp>
        </p:grp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530A530-7495-4537-902D-485DFCBA7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3377" y="2922059"/>
              <a:ext cx="2768478" cy="3241898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0B809A18-7188-4BD4-B693-9B19C66E6A0C}"/>
                </a:ext>
              </a:extLst>
            </p:cNvPr>
            <p:cNvGrpSpPr/>
            <p:nvPr/>
          </p:nvGrpSpPr>
          <p:grpSpPr>
            <a:xfrm>
              <a:off x="2107866" y="3164829"/>
              <a:ext cx="4060143" cy="1940326"/>
              <a:chOff x="412425" y="3584397"/>
              <a:chExt cx="4448175" cy="2428875"/>
            </a:xfrm>
          </p:grpSpPr>
          <p:grpSp>
            <p:nvGrpSpPr>
              <p:cNvPr id="36" name="群組 6">
                <a:extLst>
                  <a:ext uri="{FF2B5EF4-FFF2-40B4-BE49-F238E27FC236}">
                    <a16:creationId xmlns:a16="http://schemas.microsoft.com/office/drawing/2014/main" id="{41CFFE4F-30B8-4CDF-87FB-B7CF310066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487" y="3793198"/>
                <a:ext cx="3927365" cy="2104190"/>
                <a:chOff x="755574" y="4437112"/>
                <a:chExt cx="3528456" cy="1923107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328CC96-F5B4-4430-A77B-ACA707E75B75}"/>
                    </a:ext>
                  </a:extLst>
                </p:cNvPr>
                <p:cNvSpPr/>
                <p:nvPr/>
              </p:nvSpPr>
              <p:spPr>
                <a:xfrm>
                  <a:off x="2555263" y="5805609"/>
                  <a:ext cx="473031" cy="19557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defTabSz="844083">
                    <a:defRPr/>
                  </a:pPr>
                  <a:r>
                    <a:rPr lang="en-US" altLang="zh-TW" sz="511" b="1" kern="0" dirty="0">
                      <a:solidFill>
                        <a:srgbClr val="808080">
                          <a:lumMod val="75000"/>
                        </a:srgbClr>
                      </a:solidFill>
                      <a:latin typeface="微軟正黑體" pitchFamily="34" charset="-120"/>
                      <a:ea typeface="微軟正黑體" pitchFamily="34" charset="-120"/>
                    </a:rPr>
                    <a:t>chiller </a:t>
                  </a:r>
                  <a:endParaRPr lang="zh-TW" altLang="en-US" sz="511" kern="0" dirty="0">
                    <a:solidFill>
                      <a:srgbClr val="808080">
                        <a:lumMod val="75000"/>
                      </a:srgbClr>
                    </a:solidFill>
                    <a:ea typeface="新細明體" charset="-120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9F487555-61CE-448C-9E96-D32FEACB7CDA}"/>
                    </a:ext>
                  </a:extLst>
                </p:cNvPr>
                <p:cNvSpPr/>
                <p:nvPr/>
              </p:nvSpPr>
              <p:spPr>
                <a:xfrm>
                  <a:off x="3364957" y="4796873"/>
                  <a:ext cx="919073" cy="19557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defTabSz="844083">
                    <a:defRPr/>
                  </a:pPr>
                  <a:r>
                    <a:rPr lang="en-US" altLang="zh-TW" sz="511" b="1" kern="0" dirty="0">
                      <a:solidFill>
                        <a:srgbClr val="808080">
                          <a:lumMod val="75000"/>
                        </a:srgbClr>
                      </a:solidFill>
                      <a:latin typeface="微軟正黑體" pitchFamily="34" charset="-120"/>
                      <a:ea typeface="微軟正黑體" pitchFamily="34" charset="-120"/>
                    </a:rPr>
                    <a:t>Cooling  tower </a:t>
                  </a:r>
                  <a:endParaRPr lang="zh-TW" altLang="en-US" sz="511" kern="0" dirty="0">
                    <a:solidFill>
                      <a:srgbClr val="808080">
                        <a:lumMod val="75000"/>
                      </a:srgbClr>
                    </a:solidFill>
                    <a:ea typeface="新細明體" charset="-120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3C0AA8C7-2EAF-4428-9D0A-BE8EC1746F21}"/>
                    </a:ext>
                  </a:extLst>
                </p:cNvPr>
                <p:cNvSpPr/>
                <p:nvPr/>
              </p:nvSpPr>
              <p:spPr>
                <a:xfrm>
                  <a:off x="988435" y="6164649"/>
                  <a:ext cx="919074" cy="19557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defTabSz="844083">
                    <a:defRPr/>
                  </a:pPr>
                  <a:r>
                    <a:rPr lang="en-US" altLang="zh-TW" sz="511" b="1" kern="0" dirty="0">
                      <a:solidFill>
                        <a:srgbClr val="808080">
                          <a:lumMod val="75000"/>
                        </a:srgbClr>
                      </a:solidFill>
                      <a:latin typeface="微軟正黑體" pitchFamily="34" charset="-120"/>
                      <a:ea typeface="微軟正黑體" pitchFamily="34" charset="-120"/>
                    </a:rPr>
                    <a:t>Chilled water pump </a:t>
                  </a:r>
                  <a:endParaRPr lang="zh-TW" altLang="en-US" sz="511" kern="0" dirty="0">
                    <a:solidFill>
                      <a:srgbClr val="808080">
                        <a:lumMod val="75000"/>
                      </a:srgbClr>
                    </a:solidFill>
                    <a:ea typeface="新細明體" charset="-120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7A7C502D-3542-44E4-954B-75EFCD7D862E}"/>
                    </a:ext>
                  </a:extLst>
                </p:cNvPr>
                <p:cNvSpPr/>
                <p:nvPr/>
              </p:nvSpPr>
              <p:spPr>
                <a:xfrm>
                  <a:off x="3214382" y="6160372"/>
                  <a:ext cx="1069647" cy="19557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defTabSz="844083">
                    <a:defRPr/>
                  </a:pPr>
                  <a:r>
                    <a:rPr lang="en-US" altLang="zh-TW" sz="511" b="1" kern="0" dirty="0">
                      <a:solidFill>
                        <a:srgbClr val="808080">
                          <a:lumMod val="75000"/>
                        </a:srgbClr>
                      </a:solidFill>
                      <a:latin typeface="微軟正黑體" pitchFamily="34" charset="-120"/>
                      <a:ea typeface="微軟正黑體" pitchFamily="34" charset="-120"/>
                    </a:rPr>
                    <a:t>Cooling water pump </a:t>
                  </a:r>
                  <a:endParaRPr lang="zh-TW" altLang="en-US" sz="511" kern="0" dirty="0">
                    <a:solidFill>
                      <a:srgbClr val="808080">
                        <a:lumMod val="75000"/>
                      </a:srgbClr>
                    </a:solidFill>
                    <a:ea typeface="新細明體" charset="-120"/>
                  </a:endParaRPr>
                </a:p>
              </p:txBody>
            </p:sp>
            <p:sp>
              <p:nvSpPr>
                <p:cNvPr id="43" name="矩形 27">
                  <a:extLst>
                    <a:ext uri="{FF2B5EF4-FFF2-40B4-BE49-F238E27FC236}">
                      <a16:creationId xmlns:a16="http://schemas.microsoft.com/office/drawing/2014/main" id="{FCDFDBAE-53C2-4A42-B1A9-A573CFDB9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0257" y="5764614"/>
                  <a:ext cx="353711" cy="1955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algn="ctr" defTabSz="844083">
                    <a:spcBef>
                      <a:spcPct val="0"/>
                    </a:spcBef>
                    <a:buNone/>
                    <a:defRPr/>
                  </a:pPr>
                  <a:r>
                    <a:rPr lang="en-US" altLang="zh-TW" sz="511" b="1" kern="0">
                      <a:solidFill>
                        <a:srgbClr val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INV.</a:t>
                  </a:r>
                  <a:endParaRPr lang="zh-TW" altLang="en-US" sz="511" kern="0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4" name="矩形 28">
                  <a:extLst>
                    <a:ext uri="{FF2B5EF4-FFF2-40B4-BE49-F238E27FC236}">
                      <a16:creationId xmlns:a16="http://schemas.microsoft.com/office/drawing/2014/main" id="{9003DCCF-F95A-4FAA-AE26-79ED9F05D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0128" y="4634848"/>
                  <a:ext cx="353711" cy="1955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algn="ctr" defTabSz="844083">
                    <a:spcBef>
                      <a:spcPct val="0"/>
                    </a:spcBef>
                    <a:buNone/>
                    <a:defRPr/>
                  </a:pPr>
                  <a:r>
                    <a:rPr lang="en-US" altLang="zh-TW" sz="511" b="1" kern="0">
                      <a:solidFill>
                        <a:srgbClr val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INV.</a:t>
                  </a:r>
                  <a:endParaRPr lang="zh-TW" altLang="en-US" sz="511" kern="0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矩形 29">
                  <a:extLst>
                    <a:ext uri="{FF2B5EF4-FFF2-40B4-BE49-F238E27FC236}">
                      <a16:creationId xmlns:a16="http://schemas.microsoft.com/office/drawing/2014/main" id="{18B12D4D-2170-4005-9F12-EE7BC7C7DA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9592" y="5712928"/>
                  <a:ext cx="353711" cy="1955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algn="ctr" defTabSz="844083">
                    <a:spcBef>
                      <a:spcPct val="0"/>
                    </a:spcBef>
                    <a:buNone/>
                    <a:defRPr/>
                  </a:pPr>
                  <a:r>
                    <a:rPr lang="en-US" altLang="zh-TW" sz="511" b="1" kern="0">
                      <a:solidFill>
                        <a:srgbClr val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INV.</a:t>
                  </a:r>
                  <a:endParaRPr lang="zh-TW" altLang="en-US" sz="511" kern="0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6" name="矩形 5">
                  <a:extLst>
                    <a:ext uri="{FF2B5EF4-FFF2-40B4-BE49-F238E27FC236}">
                      <a16:creationId xmlns:a16="http://schemas.microsoft.com/office/drawing/2014/main" id="{BC0E6364-35DC-498F-8E18-D631C432D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5575" y="4437112"/>
                  <a:ext cx="1303443" cy="2105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algn="ctr" defTabSz="844083">
                    <a:spcBef>
                      <a:spcPct val="0"/>
                    </a:spcBef>
                    <a:buNone/>
                    <a:defRPr/>
                  </a:pPr>
                  <a:r>
                    <a:rPr lang="en-US" altLang="zh-TW" sz="596" b="1" kern="0">
                      <a:solidFill>
                        <a:srgbClr val="0000FF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rPr>
                    <a:t>Optimal Control Strategy</a:t>
                  </a:r>
                  <a:endParaRPr lang="zh-TW" altLang="zh-TW" sz="596" b="1" kern="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7" name="矩形 36">
                  <a:extLst>
                    <a:ext uri="{FF2B5EF4-FFF2-40B4-BE49-F238E27FC236}">
                      <a16:creationId xmlns:a16="http://schemas.microsoft.com/office/drawing/2014/main" id="{3131E1CA-89C9-4A94-8188-FA118CFD51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5574" y="4437112"/>
                  <a:ext cx="1303443" cy="2105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algn="ctr" defTabSz="844083">
                    <a:spcBef>
                      <a:spcPct val="0"/>
                    </a:spcBef>
                    <a:buNone/>
                    <a:defRPr/>
                  </a:pPr>
                  <a:r>
                    <a:rPr lang="en-US" altLang="zh-TW" sz="596" b="1" kern="0">
                      <a:solidFill>
                        <a:srgbClr val="FFFFFF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rPr>
                    <a:t>Optimal Control Strategy</a:t>
                  </a:r>
                  <a:endParaRPr lang="zh-TW" altLang="zh-TW" sz="596" b="1" kern="0">
                    <a:solidFill>
                      <a:srgbClr val="FFFF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endParaRPr>
                </a:p>
              </p:txBody>
            </p:sp>
          </p:grpSp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C305391F-9833-4CAC-86CB-7436F5B86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425" y="3584397"/>
                <a:ext cx="4448175" cy="2428875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C85E9F57-5201-48FB-8870-979C66CD3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646" y="4014030"/>
                <a:ext cx="630243" cy="358635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6D772A0-C656-4383-8C4D-16E36C072272}"/>
                </a:ext>
              </a:extLst>
            </p:cNvPr>
            <p:cNvSpPr/>
            <p:nvPr/>
          </p:nvSpPr>
          <p:spPr>
            <a:xfrm>
              <a:off x="2556738" y="4913137"/>
              <a:ext cx="3373206" cy="1007472"/>
            </a:xfrm>
            <a:prstGeom prst="rect">
              <a:avLst/>
            </a:prstGeom>
            <a:solidFill>
              <a:srgbClr val="FFFFFF">
                <a:alpha val="49020"/>
              </a:srgbClr>
            </a:solidFill>
          </p:spPr>
          <p:txBody>
            <a:bodyPr wrap="square">
              <a:spAutoFit/>
            </a:bodyPr>
            <a:lstStyle/>
            <a:p>
              <a:pPr marL="151506" indent="-151506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多冰機自動加減機控制</a:t>
              </a:r>
              <a:endPara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51506" indent="-151506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水泵並聯模糊控制</a:t>
              </a:r>
              <a:endPara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51506" indent="-151506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水塔並聯模糊控制</a:t>
              </a:r>
              <a:r>
                <a:rPr lang="en-US" altLang="zh-TW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濕球</a:t>
              </a:r>
              <a:r>
                <a:rPr lang="en-US" altLang="zh-TW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趨近溫度</a:t>
              </a:r>
              <a:r>
                <a:rPr lang="en-US" altLang="zh-TW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 marL="151506" indent="-151506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水系統全域最佳化控制</a:t>
              </a:r>
              <a:endPara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1" name="標題 1">
            <a:extLst>
              <a:ext uri="{FF2B5EF4-FFF2-40B4-BE49-F238E27FC236}">
                <a16:creationId xmlns:a16="http://schemas.microsoft.com/office/drawing/2014/main" id="{FBBFDDF9-244B-4EDD-9BF6-98F9C545E8CB}"/>
              </a:ext>
            </a:extLst>
          </p:cNvPr>
          <p:cNvSpPr txBox="1">
            <a:spLocks/>
          </p:cNvSpPr>
          <p:nvPr/>
        </p:nvSpPr>
        <p:spPr>
          <a:xfrm>
            <a:off x="11133546" y="37921826"/>
            <a:ext cx="5001804" cy="2508173"/>
          </a:xfrm>
          <a:prstGeom prst="rect">
            <a:avLst/>
          </a:prstGeom>
        </p:spPr>
        <p:txBody>
          <a:bodyPr vert="horz" wrap="square" lIns="91440" tIns="45720" rIns="91440" bIns="45720" spcCol="72000" rtlCol="0" anchor="ctr" anchorCtr="0">
            <a:normAutofit/>
          </a:bodyPr>
          <a:lstStyle>
            <a:lvl1pPr algn="ctr" defTabSz="18000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81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000"/>
              </a:lnSpc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節能績效保證改善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效益基準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37.7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</a:p>
          <a:p>
            <a:pPr algn="l"/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改善後驗證效益：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約節能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萬度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節能率約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64%</a:t>
            </a:r>
          </a:p>
          <a:p>
            <a:pPr algn="l"/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減少碳排量約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噸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(CO2e/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589B99EA-0A10-4F5D-80A5-EDC96CE378EA}"/>
              </a:ext>
            </a:extLst>
          </p:cNvPr>
          <p:cNvSpPr/>
          <p:nvPr/>
        </p:nvSpPr>
        <p:spPr>
          <a:xfrm>
            <a:off x="13384744" y="14422230"/>
            <a:ext cx="2718036" cy="1091599"/>
          </a:xfrm>
          <a:prstGeom prst="wedgeRoundRectCallout">
            <a:avLst>
              <a:gd name="adj1" fmla="val -50505"/>
              <a:gd name="adj2" fmla="val 134467"/>
              <a:gd name="adj3" fmla="val 16667"/>
            </a:avLst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各校區年度用電分析及比較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D55DBB4-AD47-4E66-8CE5-7D99F711A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5501" y="16492803"/>
            <a:ext cx="4568814" cy="2318945"/>
          </a:xfrm>
          <a:prstGeom prst="ellipse">
            <a:avLst/>
          </a:prstGeom>
          <a:ln w="38100" cap="rnd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54000" sx="102000" sy="102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書卷: 水平 11">
            <a:extLst>
              <a:ext uri="{FF2B5EF4-FFF2-40B4-BE49-F238E27FC236}">
                <a16:creationId xmlns:a16="http://schemas.microsoft.com/office/drawing/2014/main" id="{B0D31B95-BFE1-479C-907A-267FBCF62438}"/>
              </a:ext>
            </a:extLst>
          </p:cNvPr>
          <p:cNvSpPr/>
          <p:nvPr/>
        </p:nvSpPr>
        <p:spPr>
          <a:xfrm>
            <a:off x="13283958" y="41842663"/>
            <a:ext cx="3808937" cy="1710276"/>
          </a:xfrm>
          <a:prstGeom prst="horizontalScroll">
            <a:avLst/>
          </a:prstGeom>
          <a:gradFill flip="none" rotWithShape="1">
            <a:gsLst>
              <a:gs pos="0">
                <a:schemeClr val="accent2">
                  <a:alpha val="80000"/>
                  <a:lumMod val="80000"/>
                  <a:lumOff val="20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總務處製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94" y="9978653"/>
            <a:ext cx="2887903" cy="1840331"/>
          </a:xfrm>
          <a:prstGeom prst="ellipse">
            <a:avLst/>
          </a:prstGeom>
          <a:ln w="127000" cap="rnd"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8664" y="15679198"/>
            <a:ext cx="2913415" cy="1378061"/>
          </a:xfrm>
          <a:prstGeom prst="ellipse">
            <a:avLst/>
          </a:prstGeom>
          <a:ln w="63500" cap="rnd">
            <a:solidFill>
              <a:schemeClr val="accent5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5576" y="24377281"/>
            <a:ext cx="3097371" cy="1393404"/>
          </a:xfrm>
          <a:prstGeom prst="ellipse">
            <a:avLst/>
          </a:prstGeom>
          <a:ln w="190500" cap="rnd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5797" y="37602442"/>
            <a:ext cx="8141176" cy="524900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34724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2155</TotalTime>
  <Words>2171</Words>
  <Application>Microsoft Office PowerPoint</Application>
  <PresentationFormat>自訂</PresentationFormat>
  <Paragraphs>114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21" baseType="lpstr">
      <vt:lpstr>微軟正黑體</vt:lpstr>
      <vt:lpstr>新細明體</vt:lpstr>
      <vt:lpstr>源樣黑體 R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Wingdings 2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Admin-21119</dc:creator>
  <cp:lastModifiedBy>Windows 使用者</cp:lastModifiedBy>
  <cp:revision>34</cp:revision>
  <dcterms:created xsi:type="dcterms:W3CDTF">2023-11-01T01:51:40Z</dcterms:created>
  <dcterms:modified xsi:type="dcterms:W3CDTF">2023-11-10T07:21:21Z</dcterms:modified>
</cp:coreProperties>
</file>